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0691813" cy="7559675"/>
  <p:notesSz cx="6858000" cy="9144000"/>
  <p:defaultTextStyle>
    <a:defPPr>
      <a:defRPr lang="ja-JP"/>
    </a:defPPr>
    <a:lvl1pPr marL="0" algn="l" defTabSz="995507" rtl="0" eaLnBrk="1" latinLnBrk="0" hangingPunct="1">
      <a:defRPr kumimoji="1" sz="1960" kern="1200">
        <a:solidFill>
          <a:schemeClr val="tx1"/>
        </a:solidFill>
        <a:latin typeface="+mn-lt"/>
        <a:ea typeface="+mn-ea"/>
        <a:cs typeface="+mn-cs"/>
      </a:defRPr>
    </a:lvl1pPr>
    <a:lvl2pPr marL="497754" algn="l" defTabSz="995507" rtl="0" eaLnBrk="1" latinLnBrk="0" hangingPunct="1">
      <a:defRPr kumimoji="1" sz="1960" kern="1200">
        <a:solidFill>
          <a:schemeClr val="tx1"/>
        </a:solidFill>
        <a:latin typeface="+mn-lt"/>
        <a:ea typeface="+mn-ea"/>
        <a:cs typeface="+mn-cs"/>
      </a:defRPr>
    </a:lvl2pPr>
    <a:lvl3pPr marL="995507" algn="l" defTabSz="995507" rtl="0" eaLnBrk="1" latinLnBrk="0" hangingPunct="1">
      <a:defRPr kumimoji="1" sz="1960" kern="1200">
        <a:solidFill>
          <a:schemeClr val="tx1"/>
        </a:solidFill>
        <a:latin typeface="+mn-lt"/>
        <a:ea typeface="+mn-ea"/>
        <a:cs typeface="+mn-cs"/>
      </a:defRPr>
    </a:lvl3pPr>
    <a:lvl4pPr marL="1493261" algn="l" defTabSz="995507" rtl="0" eaLnBrk="1" latinLnBrk="0" hangingPunct="1">
      <a:defRPr kumimoji="1" sz="1960" kern="1200">
        <a:solidFill>
          <a:schemeClr val="tx1"/>
        </a:solidFill>
        <a:latin typeface="+mn-lt"/>
        <a:ea typeface="+mn-ea"/>
        <a:cs typeface="+mn-cs"/>
      </a:defRPr>
    </a:lvl4pPr>
    <a:lvl5pPr marL="1991015" algn="l" defTabSz="995507" rtl="0" eaLnBrk="1" latinLnBrk="0" hangingPunct="1">
      <a:defRPr kumimoji="1" sz="1960" kern="1200">
        <a:solidFill>
          <a:schemeClr val="tx1"/>
        </a:solidFill>
        <a:latin typeface="+mn-lt"/>
        <a:ea typeface="+mn-ea"/>
        <a:cs typeface="+mn-cs"/>
      </a:defRPr>
    </a:lvl5pPr>
    <a:lvl6pPr marL="2488768" algn="l" defTabSz="995507" rtl="0" eaLnBrk="1" latinLnBrk="0" hangingPunct="1">
      <a:defRPr kumimoji="1" sz="1960" kern="1200">
        <a:solidFill>
          <a:schemeClr val="tx1"/>
        </a:solidFill>
        <a:latin typeface="+mn-lt"/>
        <a:ea typeface="+mn-ea"/>
        <a:cs typeface="+mn-cs"/>
      </a:defRPr>
    </a:lvl6pPr>
    <a:lvl7pPr marL="2986522" algn="l" defTabSz="995507" rtl="0" eaLnBrk="1" latinLnBrk="0" hangingPunct="1">
      <a:defRPr kumimoji="1" sz="1960" kern="1200">
        <a:solidFill>
          <a:schemeClr val="tx1"/>
        </a:solidFill>
        <a:latin typeface="+mn-lt"/>
        <a:ea typeface="+mn-ea"/>
        <a:cs typeface="+mn-cs"/>
      </a:defRPr>
    </a:lvl7pPr>
    <a:lvl8pPr marL="3484275" algn="l" defTabSz="995507" rtl="0" eaLnBrk="1" latinLnBrk="0" hangingPunct="1">
      <a:defRPr kumimoji="1" sz="1960" kern="1200">
        <a:solidFill>
          <a:schemeClr val="tx1"/>
        </a:solidFill>
        <a:latin typeface="+mn-lt"/>
        <a:ea typeface="+mn-ea"/>
        <a:cs typeface="+mn-cs"/>
      </a:defRPr>
    </a:lvl8pPr>
    <a:lvl9pPr marL="3982029" algn="l" defTabSz="995507" rtl="0" eaLnBrk="1" latinLnBrk="0" hangingPunct="1">
      <a:defRPr kumimoji="1" sz="196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83D"/>
    <a:srgbClr val="4493CF"/>
    <a:srgbClr val="3467B0"/>
    <a:srgbClr val="40B365"/>
    <a:srgbClr val="00A83B"/>
    <a:srgbClr val="41B266"/>
    <a:srgbClr val="00A646"/>
    <a:srgbClr val="56A646"/>
    <a:srgbClr val="00A407"/>
    <a:srgbClr val="0CA7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56"/>
    <p:restoredTop sz="97507"/>
  </p:normalViewPr>
  <p:slideViewPr>
    <p:cSldViewPr snapToGrid="0" snapToObjects="1">
      <p:cViewPr>
        <p:scale>
          <a:sx n="92" d="100"/>
          <a:sy n="92" d="100"/>
        </p:scale>
        <p:origin x="544" y="7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a:t>マスター サブタイトルの書式設定</a:t>
            </a:r>
            <a:endParaRPr lang="en-US" dirty="0"/>
          </a:p>
        </p:txBody>
      </p:sp>
      <p:sp>
        <p:nvSpPr>
          <p:cNvPr id="6" name="Slide Number Placeholder 5"/>
          <p:cNvSpPr>
            <a:spLocks noGrp="1"/>
          </p:cNvSpPr>
          <p:nvPr>
            <p:ph type="sldNum" sz="quarter" idx="12"/>
          </p:nvPr>
        </p:nvSpPr>
        <p:spPr/>
        <p:txBody>
          <a:bodyPr/>
          <a:lstStyle/>
          <a:p>
            <a:fld id="{0470276F-8C7B-3C4C-9B16-FC66F85F34A8}" type="slidenum">
              <a:rPr kumimoji="1" lang="ja-JP" altLang="en-US" smtClean="0"/>
              <a:t>‹#›</a:t>
            </a:fld>
            <a:endParaRPr kumimoji="1" lang="ja-JP" altLang="en-US"/>
          </a:p>
        </p:txBody>
      </p:sp>
    </p:spTree>
    <p:extLst>
      <p:ext uri="{BB962C8B-B14F-4D97-AF65-F5344CB8AC3E}">
        <p14:creationId xmlns:p14="http://schemas.microsoft.com/office/powerpoint/2010/main" val="2006511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6" name="Slide Number Placeholder 5"/>
          <p:cNvSpPr>
            <a:spLocks noGrp="1"/>
          </p:cNvSpPr>
          <p:nvPr>
            <p:ph type="sldNum" sz="quarter" idx="12"/>
          </p:nvPr>
        </p:nvSpPr>
        <p:spPr/>
        <p:txBody>
          <a:bodyPr/>
          <a:lstStyle/>
          <a:p>
            <a:fld id="{0470276F-8C7B-3C4C-9B16-FC66F85F34A8}" type="slidenum">
              <a:rPr kumimoji="1" lang="ja-JP" altLang="en-US" smtClean="0"/>
              <a:t>‹#›</a:t>
            </a:fld>
            <a:endParaRPr kumimoji="1" lang="ja-JP" altLang="en-US"/>
          </a:p>
        </p:txBody>
      </p:sp>
    </p:spTree>
    <p:extLst>
      <p:ext uri="{BB962C8B-B14F-4D97-AF65-F5344CB8AC3E}">
        <p14:creationId xmlns:p14="http://schemas.microsoft.com/office/powerpoint/2010/main" val="33617500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D8C1566C-67D4-704F-80ED-8BBC3AA1DADA}" type="datetimeFigureOut">
              <a:rPr kumimoji="1" lang="ja-JP" altLang="en-US" smtClean="0"/>
              <a:t>2023/4/18</a:t>
            </a:fld>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0470276F-8C7B-3C4C-9B16-FC66F85F34A8}" type="slidenum">
              <a:rPr kumimoji="1" lang="ja-JP" altLang="en-US" smtClean="0"/>
              <a:t>‹#›</a:t>
            </a:fld>
            <a:endParaRPr kumimoji="1" lang="ja-JP" altLang="en-US"/>
          </a:p>
        </p:txBody>
      </p:sp>
    </p:spTree>
    <p:extLst>
      <p:ext uri="{BB962C8B-B14F-4D97-AF65-F5344CB8AC3E}">
        <p14:creationId xmlns:p14="http://schemas.microsoft.com/office/powerpoint/2010/main" val="2058501723"/>
      </p:ext>
    </p:extLst>
  </p:cSld>
  <p:clrMap bg1="lt1" tx1="dk1" bg2="lt2" tx2="dk2" accent1="accent1" accent2="accent2" accent3="accent3" accent4="accent4" accent5="accent5" accent6="accent6" hlink="hlink" folHlink="folHlink"/>
  <p:sldLayoutIdLst>
    <p:sldLayoutId id="2147483665" r:id="rId1"/>
    <p:sldLayoutId id="2147483666" r:id="rId2"/>
  </p:sldLayoutIdLst>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0.emf"/><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emf"/></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4.emf"/><Relationship Id="rId2" Type="http://schemas.openxmlformats.org/officeDocument/2006/relationships/image" Target="../media/image29.emf"/><Relationship Id="rId1" Type="http://schemas.openxmlformats.org/officeDocument/2006/relationships/slideLayout" Target="../slideLayouts/slideLayout2.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emf"/><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4.emf"/><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4.emf"/><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A0A8A4-82A5-EF4E-AB79-E981D76BF073}"/>
              </a:ext>
            </a:extLst>
          </p:cNvPr>
          <p:cNvSpPr>
            <a:spLocks noGrp="1"/>
          </p:cNvSpPr>
          <p:nvPr>
            <p:ph type="ctrTitle"/>
          </p:nvPr>
        </p:nvSpPr>
        <p:spPr/>
        <p:txBody>
          <a:bodyPr/>
          <a:lstStyle/>
          <a:p>
            <a:endParaRPr kumimoji="1" lang="ja-JP" altLang="en-US"/>
          </a:p>
        </p:txBody>
      </p:sp>
      <p:sp>
        <p:nvSpPr>
          <p:cNvPr id="3" name="字幕 2">
            <a:extLst>
              <a:ext uri="{FF2B5EF4-FFF2-40B4-BE49-F238E27FC236}">
                <a16:creationId xmlns:a16="http://schemas.microsoft.com/office/drawing/2014/main" id="{BBB8853F-4B64-C84D-98E4-9FCADF9873A6}"/>
              </a:ext>
            </a:extLst>
          </p:cNvPr>
          <p:cNvSpPr>
            <a:spLocks noGrp="1"/>
          </p:cNvSpPr>
          <p:nvPr>
            <p:ph type="subTitle" idx="1"/>
          </p:nvPr>
        </p:nvSpPr>
        <p:spPr/>
        <p:txBody>
          <a:bodyPr/>
          <a:lstStyle/>
          <a:p>
            <a:endParaRPr kumimoji="1" lang="ja-JP" altLang="en-US"/>
          </a:p>
        </p:txBody>
      </p:sp>
      <p:pic>
        <p:nvPicPr>
          <p:cNvPr id="4" name="図 3">
            <a:extLst>
              <a:ext uri="{FF2B5EF4-FFF2-40B4-BE49-F238E27FC236}">
                <a16:creationId xmlns:a16="http://schemas.microsoft.com/office/drawing/2014/main" id="{6D3930B6-7840-2341-9AB5-B8899847E47A}"/>
              </a:ext>
            </a:extLst>
          </p:cNvPr>
          <p:cNvPicPr>
            <a:picLocks noChangeAspect="1"/>
          </p:cNvPicPr>
          <p:nvPr/>
        </p:nvPicPr>
        <p:blipFill>
          <a:blip r:embed="rId2"/>
          <a:stretch>
            <a:fillRect/>
          </a:stretch>
        </p:blipFill>
        <p:spPr>
          <a:xfrm>
            <a:off x="-1" y="78825"/>
            <a:ext cx="10691813" cy="7402024"/>
          </a:xfrm>
          <a:prstGeom prst="rect">
            <a:avLst/>
          </a:prstGeom>
        </p:spPr>
      </p:pic>
      <p:pic>
        <p:nvPicPr>
          <p:cNvPr id="9" name="図 8">
            <a:extLst>
              <a:ext uri="{FF2B5EF4-FFF2-40B4-BE49-F238E27FC236}">
                <a16:creationId xmlns:a16="http://schemas.microsoft.com/office/drawing/2014/main" id="{41742348-57C8-4140-AEC3-08E6C7D307F6}"/>
              </a:ext>
            </a:extLst>
          </p:cNvPr>
          <p:cNvPicPr>
            <a:picLocks noChangeAspect="1"/>
          </p:cNvPicPr>
          <p:nvPr/>
        </p:nvPicPr>
        <p:blipFill>
          <a:blip r:embed="rId3"/>
          <a:stretch>
            <a:fillRect/>
          </a:stretch>
        </p:blipFill>
        <p:spPr>
          <a:xfrm>
            <a:off x="-32919" y="-16426"/>
            <a:ext cx="10782000" cy="7701428"/>
          </a:xfrm>
          <a:prstGeom prst="rect">
            <a:avLst/>
          </a:prstGeom>
        </p:spPr>
      </p:pic>
    </p:spTree>
    <p:extLst>
      <p:ext uri="{BB962C8B-B14F-4D97-AF65-F5344CB8AC3E}">
        <p14:creationId xmlns:p14="http://schemas.microsoft.com/office/powerpoint/2010/main" val="4267174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617D8A9-F5A7-4E48-A204-62685E585772}"/>
              </a:ext>
            </a:extLst>
          </p:cNvPr>
          <p:cNvPicPr>
            <a:picLocks noChangeAspect="1"/>
          </p:cNvPicPr>
          <p:nvPr/>
        </p:nvPicPr>
        <p:blipFill>
          <a:blip r:embed="rId2"/>
          <a:stretch>
            <a:fillRect/>
          </a:stretch>
        </p:blipFill>
        <p:spPr>
          <a:xfrm>
            <a:off x="494506" y="427037"/>
            <a:ext cx="711200" cy="711200"/>
          </a:xfrm>
          <a:prstGeom prst="rect">
            <a:avLst/>
          </a:prstGeom>
        </p:spPr>
      </p:pic>
      <p:sp>
        <p:nvSpPr>
          <p:cNvPr id="4" name="テキスト ボックス 3">
            <a:extLst>
              <a:ext uri="{FF2B5EF4-FFF2-40B4-BE49-F238E27FC236}">
                <a16:creationId xmlns:a16="http://schemas.microsoft.com/office/drawing/2014/main" id="{411958E7-E7CC-BF4D-AAA1-F433E5659DE6}"/>
              </a:ext>
            </a:extLst>
          </p:cNvPr>
          <p:cNvSpPr txBox="1"/>
          <p:nvPr/>
        </p:nvSpPr>
        <p:spPr>
          <a:xfrm>
            <a:off x="1528559" y="526520"/>
            <a:ext cx="6861903" cy="453009"/>
          </a:xfrm>
          <a:prstGeom prst="rect">
            <a:avLst/>
          </a:prstGeom>
          <a:noFill/>
        </p:spPr>
        <p:txBody>
          <a:bodyPr wrap="square" lIns="0" tIns="0" rIns="0" bIns="0" rtlCol="0" anchor="t">
            <a:spAutoFit/>
          </a:bodyPr>
          <a:lstStyle/>
          <a:p>
            <a:pPr algn="just">
              <a:lnSpc>
                <a:spcPct val="120000"/>
              </a:lnSpc>
            </a:pPr>
            <a:r>
              <a:rPr lang="ja-JP" altLang="en-US" sz="2600" b="1">
                <a:solidFill>
                  <a:srgbClr val="3467B0"/>
                </a:solidFill>
                <a:latin typeface="Yu Gothic" panose="020B0400000000000000" pitchFamily="34" charset="-128"/>
                <a:ea typeface="Yu Gothic" panose="020B0400000000000000" pitchFamily="34" charset="-128"/>
              </a:rPr>
              <a:t>共感した新聞広告を</a:t>
            </a:r>
            <a:r>
              <a:rPr lang="it-IT" altLang="ja-JP" sz="2600" b="1" dirty="0">
                <a:solidFill>
                  <a:srgbClr val="3467B0"/>
                </a:solidFill>
                <a:latin typeface="Yu Gothic" panose="020B0400000000000000" pitchFamily="34" charset="-128"/>
                <a:ea typeface="Yu Gothic" panose="020B0400000000000000" pitchFamily="34" charset="-128"/>
              </a:rPr>
              <a:t>SNS</a:t>
            </a:r>
            <a:r>
              <a:rPr lang="ja-JP" altLang="en-US" sz="2600" b="1">
                <a:solidFill>
                  <a:srgbClr val="3467B0"/>
                </a:solidFill>
                <a:latin typeface="Yu Gothic" panose="020B0400000000000000" pitchFamily="34" charset="-128"/>
                <a:ea typeface="Yu Gothic" panose="020B0400000000000000" pitchFamily="34" charset="-128"/>
              </a:rPr>
              <a:t>で発信</a:t>
            </a:r>
          </a:p>
        </p:txBody>
      </p:sp>
      <p:sp>
        <p:nvSpPr>
          <p:cNvPr id="5" name="テキスト ボックス 4">
            <a:extLst>
              <a:ext uri="{FF2B5EF4-FFF2-40B4-BE49-F238E27FC236}">
                <a16:creationId xmlns:a16="http://schemas.microsoft.com/office/drawing/2014/main" id="{B3D310E7-3076-CE42-B684-1458A3EA68C3}"/>
              </a:ext>
            </a:extLst>
          </p:cNvPr>
          <p:cNvSpPr txBox="1"/>
          <p:nvPr/>
        </p:nvSpPr>
        <p:spPr>
          <a:xfrm>
            <a:off x="3256917" y="1095902"/>
            <a:ext cx="6437415" cy="859531"/>
          </a:xfrm>
          <a:prstGeom prst="rect">
            <a:avLst/>
          </a:prstGeom>
          <a:noFill/>
        </p:spPr>
        <p:txBody>
          <a:bodyPr wrap="square" lIns="0" tIns="0" rIns="0" bIns="0" rtlCol="0">
            <a:spAutoFit/>
          </a:bodyPr>
          <a:lstStyle/>
          <a:p>
            <a:pPr algn="just">
              <a:lnSpc>
                <a:spcPct val="137000"/>
              </a:lnSpc>
            </a:pPr>
            <a:r>
              <a:rPr lang="ja-JP" altLang="en-US" sz="1040" b="1" spc="10">
                <a:latin typeface="Yu Gothic" panose="020B0400000000000000" pitchFamily="34" charset="-128"/>
                <a:ea typeface="Yu Gothic" panose="020B0400000000000000" pitchFamily="34" charset="-128"/>
              </a:rPr>
              <a:t>新聞広告に関する投稿、反応・シェアした理由については、ともに「好きな商品／サービスの広告だったから」「広告の内容が楽しかったから」「話題になったり拡散したりしそうな内容だと思ったから」「好きなイメージキャラクター（人物、グループも含む）だったから」が上位に挙げられました。また、新聞広告のイラストやデザインは「投稿」、コピーは「反応・シェア」を促す傾向があることがうかがえます。</a:t>
            </a:r>
          </a:p>
        </p:txBody>
      </p:sp>
      <p:pic>
        <p:nvPicPr>
          <p:cNvPr id="2" name="図 1">
            <a:extLst>
              <a:ext uri="{FF2B5EF4-FFF2-40B4-BE49-F238E27FC236}">
                <a16:creationId xmlns:a16="http://schemas.microsoft.com/office/drawing/2014/main" id="{DC458F43-C4D9-A144-BA2D-0A46C0CB0132}"/>
              </a:ext>
            </a:extLst>
          </p:cNvPr>
          <p:cNvPicPr>
            <a:picLocks noChangeAspect="1"/>
          </p:cNvPicPr>
          <p:nvPr/>
        </p:nvPicPr>
        <p:blipFill>
          <a:blip r:embed="rId3"/>
          <a:stretch>
            <a:fillRect/>
          </a:stretch>
        </p:blipFill>
        <p:spPr>
          <a:xfrm>
            <a:off x="910165" y="2248925"/>
            <a:ext cx="8775700" cy="4686300"/>
          </a:xfrm>
          <a:prstGeom prst="rect">
            <a:avLst/>
          </a:prstGeom>
        </p:spPr>
      </p:pic>
      <p:pic>
        <p:nvPicPr>
          <p:cNvPr id="6" name="図 5">
            <a:extLst>
              <a:ext uri="{FF2B5EF4-FFF2-40B4-BE49-F238E27FC236}">
                <a16:creationId xmlns:a16="http://schemas.microsoft.com/office/drawing/2014/main" id="{DD093F69-8DEB-144E-88CF-C9615F1A6AE8}"/>
              </a:ext>
            </a:extLst>
          </p:cNvPr>
          <p:cNvPicPr>
            <a:picLocks noChangeAspect="1"/>
          </p:cNvPicPr>
          <p:nvPr/>
        </p:nvPicPr>
        <p:blipFill>
          <a:blip r:embed="rId4"/>
          <a:stretch>
            <a:fillRect/>
          </a:stretch>
        </p:blipFill>
        <p:spPr>
          <a:xfrm>
            <a:off x="8053123" y="5162021"/>
            <a:ext cx="1562100" cy="1079500"/>
          </a:xfrm>
          <a:prstGeom prst="rect">
            <a:avLst/>
          </a:prstGeom>
        </p:spPr>
      </p:pic>
      <p:pic>
        <p:nvPicPr>
          <p:cNvPr id="7" name="図 6">
            <a:extLst>
              <a:ext uri="{FF2B5EF4-FFF2-40B4-BE49-F238E27FC236}">
                <a16:creationId xmlns:a16="http://schemas.microsoft.com/office/drawing/2014/main" id="{D939437D-8077-2F42-9A92-7B553A772F0A}"/>
              </a:ext>
            </a:extLst>
          </p:cNvPr>
          <p:cNvPicPr>
            <a:picLocks noChangeAspect="1"/>
          </p:cNvPicPr>
          <p:nvPr/>
        </p:nvPicPr>
        <p:blipFill>
          <a:blip r:embed="rId5"/>
          <a:stretch>
            <a:fillRect/>
          </a:stretch>
        </p:blipFill>
        <p:spPr>
          <a:xfrm>
            <a:off x="10116872" y="7035271"/>
            <a:ext cx="279400" cy="279400"/>
          </a:xfrm>
          <a:prstGeom prst="rect">
            <a:avLst/>
          </a:prstGeom>
        </p:spPr>
      </p:pic>
    </p:spTree>
    <p:extLst>
      <p:ext uri="{BB962C8B-B14F-4D97-AF65-F5344CB8AC3E}">
        <p14:creationId xmlns:p14="http://schemas.microsoft.com/office/powerpoint/2010/main" val="3708285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415B777-F0D9-9D42-84AF-CF816F028C0C}"/>
              </a:ext>
            </a:extLst>
          </p:cNvPr>
          <p:cNvPicPr>
            <a:picLocks noChangeAspect="1"/>
          </p:cNvPicPr>
          <p:nvPr/>
        </p:nvPicPr>
        <p:blipFill>
          <a:blip r:embed="rId2"/>
          <a:stretch>
            <a:fillRect/>
          </a:stretch>
        </p:blipFill>
        <p:spPr>
          <a:xfrm>
            <a:off x="494506" y="427037"/>
            <a:ext cx="711200" cy="711200"/>
          </a:xfrm>
          <a:prstGeom prst="rect">
            <a:avLst/>
          </a:prstGeom>
        </p:spPr>
      </p:pic>
      <p:sp>
        <p:nvSpPr>
          <p:cNvPr id="4" name="テキスト ボックス 3">
            <a:extLst>
              <a:ext uri="{FF2B5EF4-FFF2-40B4-BE49-F238E27FC236}">
                <a16:creationId xmlns:a16="http://schemas.microsoft.com/office/drawing/2014/main" id="{367088A6-1393-0446-8853-E53143782145}"/>
              </a:ext>
            </a:extLst>
          </p:cNvPr>
          <p:cNvSpPr txBox="1"/>
          <p:nvPr/>
        </p:nvSpPr>
        <p:spPr>
          <a:xfrm>
            <a:off x="1443893" y="416453"/>
            <a:ext cx="6861903" cy="933141"/>
          </a:xfrm>
          <a:prstGeom prst="rect">
            <a:avLst/>
          </a:prstGeom>
          <a:noFill/>
        </p:spPr>
        <p:txBody>
          <a:bodyPr wrap="square" lIns="0" tIns="0" rIns="0" bIns="0" rtlCol="0" anchor="t">
            <a:spAutoFit/>
          </a:bodyPr>
          <a:lstStyle/>
          <a:p>
            <a:pPr algn="just">
              <a:lnSpc>
                <a:spcPct val="120000"/>
              </a:lnSpc>
            </a:pPr>
            <a:r>
              <a:rPr lang="it-IT" altLang="ja-JP" sz="2600" b="1" dirty="0">
                <a:solidFill>
                  <a:srgbClr val="3467B0"/>
                </a:solidFill>
                <a:latin typeface="Yu Gothic" panose="020B0400000000000000" pitchFamily="34" charset="-128"/>
                <a:ea typeface="Yu Gothic" panose="020B0400000000000000" pitchFamily="34" charset="-128"/>
              </a:rPr>
              <a:t>SNS</a:t>
            </a:r>
            <a:r>
              <a:rPr lang="ja-JP" altLang="en-US" sz="2600" b="1">
                <a:solidFill>
                  <a:srgbClr val="3467B0"/>
                </a:solidFill>
                <a:latin typeface="Yu Gothic" panose="020B0400000000000000" pitchFamily="34" charset="-128"/>
                <a:ea typeface="Yu Gothic" panose="020B0400000000000000" pitchFamily="34" charset="-128"/>
              </a:rPr>
              <a:t>で幅</a:t>
            </a:r>
            <a:r>
              <a:rPr lang="ja-JP" altLang="en-US" sz="2600" b="1" spc="-200">
                <a:solidFill>
                  <a:srgbClr val="3467B0"/>
                </a:solidFill>
                <a:latin typeface="Yu Gothic" panose="020B0400000000000000" pitchFamily="34" charset="-128"/>
                <a:ea typeface="Yu Gothic" panose="020B0400000000000000" pitchFamily="34" charset="-128"/>
              </a:rPr>
              <a:t>広く</a:t>
            </a:r>
            <a:r>
              <a:rPr lang="ja-JP" altLang="en-US" sz="2600" b="1">
                <a:solidFill>
                  <a:srgbClr val="3467B0"/>
                </a:solidFill>
                <a:latin typeface="Yu Gothic" panose="020B0400000000000000" pitchFamily="34" charset="-128"/>
                <a:ea typeface="Yu Gothic" panose="020B0400000000000000" pitchFamily="34" charset="-128"/>
              </a:rPr>
              <a:t>共有される</a:t>
            </a:r>
          </a:p>
          <a:p>
            <a:pPr algn="just">
              <a:lnSpc>
                <a:spcPct val="120000"/>
              </a:lnSpc>
            </a:pPr>
            <a:r>
              <a:rPr lang="ja-JP" altLang="en-US" sz="2600" b="1">
                <a:solidFill>
                  <a:srgbClr val="3467B0"/>
                </a:solidFill>
                <a:latin typeface="Yu Gothic" panose="020B0400000000000000" pitchFamily="34" charset="-128"/>
                <a:ea typeface="Yu Gothic" panose="020B0400000000000000" pitchFamily="34" charset="-128"/>
              </a:rPr>
              <a:t>新聞社発の情報</a:t>
            </a:r>
          </a:p>
        </p:txBody>
      </p:sp>
      <p:pic>
        <p:nvPicPr>
          <p:cNvPr id="2" name="図 1">
            <a:extLst>
              <a:ext uri="{FF2B5EF4-FFF2-40B4-BE49-F238E27FC236}">
                <a16:creationId xmlns:a16="http://schemas.microsoft.com/office/drawing/2014/main" id="{6B5C3FAF-BB1A-8649-BB0E-A9FC015EF871}"/>
              </a:ext>
            </a:extLst>
          </p:cNvPr>
          <p:cNvPicPr>
            <a:picLocks noChangeAspect="1"/>
          </p:cNvPicPr>
          <p:nvPr/>
        </p:nvPicPr>
        <p:blipFill>
          <a:blip r:embed="rId3"/>
          <a:stretch>
            <a:fillRect/>
          </a:stretch>
        </p:blipFill>
        <p:spPr>
          <a:xfrm>
            <a:off x="957190" y="1642781"/>
            <a:ext cx="8763000" cy="5511800"/>
          </a:xfrm>
          <a:prstGeom prst="rect">
            <a:avLst/>
          </a:prstGeom>
        </p:spPr>
      </p:pic>
      <p:pic>
        <p:nvPicPr>
          <p:cNvPr id="6" name="図 5">
            <a:extLst>
              <a:ext uri="{FF2B5EF4-FFF2-40B4-BE49-F238E27FC236}">
                <a16:creationId xmlns:a16="http://schemas.microsoft.com/office/drawing/2014/main" id="{01E67062-085D-4649-9B91-B4057014B0B7}"/>
              </a:ext>
            </a:extLst>
          </p:cNvPr>
          <p:cNvPicPr>
            <a:picLocks noChangeAspect="1"/>
          </p:cNvPicPr>
          <p:nvPr/>
        </p:nvPicPr>
        <p:blipFill>
          <a:blip r:embed="rId4"/>
          <a:stretch>
            <a:fillRect/>
          </a:stretch>
        </p:blipFill>
        <p:spPr>
          <a:xfrm>
            <a:off x="10113434" y="7031815"/>
            <a:ext cx="279400" cy="279400"/>
          </a:xfrm>
          <a:prstGeom prst="rect">
            <a:avLst/>
          </a:prstGeom>
        </p:spPr>
      </p:pic>
      <p:sp>
        <p:nvSpPr>
          <p:cNvPr id="8" name="テキスト ボックス 7">
            <a:extLst>
              <a:ext uri="{FF2B5EF4-FFF2-40B4-BE49-F238E27FC236}">
                <a16:creationId xmlns:a16="http://schemas.microsoft.com/office/drawing/2014/main" id="{337DD326-3736-B54E-B911-6B3166FBB6A3}"/>
              </a:ext>
            </a:extLst>
          </p:cNvPr>
          <p:cNvSpPr txBox="1"/>
          <p:nvPr/>
        </p:nvSpPr>
        <p:spPr>
          <a:xfrm>
            <a:off x="5320504" y="374118"/>
            <a:ext cx="4931378" cy="1517403"/>
          </a:xfrm>
          <a:prstGeom prst="rect">
            <a:avLst/>
          </a:prstGeom>
          <a:noFill/>
        </p:spPr>
        <p:txBody>
          <a:bodyPr wrap="square" lIns="0" tIns="0" rIns="0" bIns="0" rtlCol="0">
            <a:spAutoFit/>
          </a:bodyPr>
          <a:lstStyle/>
          <a:p>
            <a:pPr algn="just">
              <a:lnSpc>
                <a:spcPct val="137000"/>
              </a:lnSpc>
            </a:pPr>
            <a:r>
              <a:rPr lang="it-IT" altLang="ja-JP" sz="1040" b="1" spc="10" dirty="0">
                <a:latin typeface="Yu Gothic" panose="020B0400000000000000" pitchFamily="34" charset="-128"/>
                <a:ea typeface="Yu Gothic" panose="020B0400000000000000" pitchFamily="34" charset="-128"/>
              </a:rPr>
              <a:t>SNS</a:t>
            </a:r>
            <a:r>
              <a:rPr lang="ja-JP" altLang="en-US" sz="1040" b="1" spc="10">
                <a:latin typeface="Yu Gothic" panose="020B0400000000000000" pitchFamily="34" charset="-128"/>
                <a:ea typeface="Yu Gothic" panose="020B0400000000000000" pitchFamily="34" charset="-128"/>
              </a:rPr>
              <a:t>で新聞広告について投稿、反</a:t>
            </a:r>
            <a:r>
              <a:rPr lang="ja-JP" altLang="en-US" sz="1040" b="1" spc="-200">
                <a:latin typeface="Yu Gothic" panose="020B0400000000000000" pitchFamily="34" charset="-128"/>
                <a:ea typeface="Yu Gothic" panose="020B0400000000000000" pitchFamily="34" charset="-128"/>
              </a:rPr>
              <a:t>応・</a:t>
            </a:r>
            <a:r>
              <a:rPr lang="ja-JP" altLang="en-US" sz="1040" b="1" spc="10">
                <a:latin typeface="Yu Gothic" panose="020B0400000000000000" pitchFamily="34" charset="-128"/>
                <a:ea typeface="Yu Gothic" panose="020B0400000000000000" pitchFamily="34" charset="-128"/>
              </a:rPr>
              <a:t>シェアした経験がある人は、新聞社が発信す</a:t>
            </a:r>
            <a:r>
              <a:rPr lang="ja-JP" altLang="en-US" sz="1040" b="1" spc="-500">
                <a:latin typeface="Yu Gothic" panose="020B0400000000000000" pitchFamily="34" charset="-128"/>
                <a:ea typeface="Yu Gothic" panose="020B0400000000000000" pitchFamily="34" charset="-128"/>
              </a:rPr>
              <a:t>る</a:t>
            </a:r>
            <a:r>
              <a:rPr lang="ja-JP" altLang="en-US" sz="1040" b="1" spc="10">
                <a:latin typeface="Yu Gothic" panose="020B0400000000000000" pitchFamily="34" charset="-128"/>
                <a:ea typeface="Yu Gothic" panose="020B0400000000000000" pitchFamily="34" charset="-128"/>
              </a:rPr>
              <a:t>「芸</a:t>
            </a:r>
            <a:r>
              <a:rPr lang="ja-JP" altLang="en-US" sz="1040" b="1" spc="-100">
                <a:latin typeface="Yu Gothic" panose="020B0400000000000000" pitchFamily="34" charset="-128"/>
                <a:ea typeface="Yu Gothic" panose="020B0400000000000000" pitchFamily="34" charset="-128"/>
              </a:rPr>
              <a:t>能・</a:t>
            </a:r>
            <a:r>
              <a:rPr lang="ja-JP" altLang="en-US" sz="1040" b="1" spc="10">
                <a:latin typeface="Yu Gothic" panose="020B0400000000000000" pitchFamily="34" charset="-128"/>
                <a:ea typeface="Yu Gothic" panose="020B0400000000000000" pitchFamily="34" charset="-128"/>
              </a:rPr>
              <a:t>映</a:t>
            </a:r>
            <a:r>
              <a:rPr lang="ja-JP" altLang="en-US" sz="1040" b="1" spc="-100">
                <a:latin typeface="Yu Gothic" panose="020B0400000000000000" pitchFamily="34" charset="-128"/>
                <a:ea typeface="Yu Gothic" panose="020B0400000000000000" pitchFamily="34" charset="-128"/>
              </a:rPr>
              <a:t>画・</a:t>
            </a:r>
            <a:r>
              <a:rPr lang="ja-JP" altLang="en-US" sz="1040" b="1" spc="10">
                <a:latin typeface="Yu Gothic" panose="020B0400000000000000" pitchFamily="34" charset="-128"/>
                <a:ea typeface="Yu Gothic" panose="020B0400000000000000" pitchFamily="34" charset="-128"/>
              </a:rPr>
              <a:t>演</a:t>
            </a:r>
            <a:r>
              <a:rPr lang="ja-JP" altLang="en-US" sz="1040" b="1" spc="-100">
                <a:latin typeface="Yu Gothic" panose="020B0400000000000000" pitchFamily="34" charset="-128"/>
                <a:ea typeface="Yu Gothic" panose="020B0400000000000000" pitchFamily="34" charset="-128"/>
              </a:rPr>
              <a:t>劇・</a:t>
            </a:r>
            <a:r>
              <a:rPr lang="ja-JP" altLang="en-US" sz="1040" b="1" spc="10">
                <a:latin typeface="Yu Gothic" panose="020B0400000000000000" pitchFamily="34" charset="-128"/>
                <a:ea typeface="Yu Gothic" panose="020B0400000000000000" pitchFamily="34" charset="-128"/>
              </a:rPr>
              <a:t>音楽</a:t>
            </a:r>
            <a:r>
              <a:rPr lang="ja-JP" altLang="en-US" sz="1040" b="1" spc="-1000">
                <a:latin typeface="Yu Gothic" panose="020B0400000000000000" pitchFamily="34" charset="-128"/>
                <a:ea typeface="Yu Gothic" panose="020B0400000000000000" pitchFamily="34" charset="-128"/>
              </a:rPr>
              <a:t>」</a:t>
            </a:r>
            <a:r>
              <a:rPr lang="ja-JP" altLang="en-US" sz="1040" b="1" spc="10">
                <a:latin typeface="Yu Gothic" panose="020B0400000000000000" pitchFamily="34" charset="-128"/>
                <a:ea typeface="Yu Gothic" panose="020B0400000000000000" pitchFamily="34" charset="-128"/>
              </a:rPr>
              <a:t>「旅行</a:t>
            </a:r>
            <a:r>
              <a:rPr lang="ja-JP" altLang="en-US" sz="1040" b="1" spc="-1000">
                <a:latin typeface="Yu Gothic" panose="020B0400000000000000" pitchFamily="34" charset="-128"/>
                <a:ea typeface="Yu Gothic" panose="020B0400000000000000" pitchFamily="34" charset="-128"/>
              </a:rPr>
              <a:t>」</a:t>
            </a:r>
            <a:r>
              <a:rPr lang="ja-JP" altLang="en-US" sz="1040" b="1" spc="10">
                <a:latin typeface="Yu Gothic" panose="020B0400000000000000" pitchFamily="34" charset="-128"/>
                <a:ea typeface="Yu Gothic" panose="020B0400000000000000" pitchFamily="34" charset="-128"/>
              </a:rPr>
              <a:t>「ファッション・美容</a:t>
            </a:r>
            <a:r>
              <a:rPr lang="ja-JP" altLang="en-US" sz="1040" b="1" spc="-1000">
                <a:latin typeface="Yu Gothic" panose="020B0400000000000000" pitchFamily="34" charset="-128"/>
                <a:ea typeface="Yu Gothic" panose="020B0400000000000000" pitchFamily="34" charset="-128"/>
              </a:rPr>
              <a:t>」</a:t>
            </a:r>
            <a:r>
              <a:rPr lang="ja-JP" altLang="en-US" sz="1040" b="1" spc="10">
                <a:latin typeface="Yu Gothic" panose="020B0400000000000000" pitchFamily="34" charset="-128"/>
                <a:ea typeface="Yu Gothic" panose="020B0400000000000000" pitchFamily="34" charset="-128"/>
              </a:rPr>
              <a:t>「スポーツの結</a:t>
            </a:r>
            <a:r>
              <a:rPr lang="ja-JP" altLang="en-US" sz="1040" b="1" spc="-100">
                <a:latin typeface="Yu Gothic" panose="020B0400000000000000" pitchFamily="34" charset="-128"/>
                <a:ea typeface="Yu Gothic" panose="020B0400000000000000" pitchFamily="34" charset="-128"/>
              </a:rPr>
              <a:t>果・</a:t>
            </a:r>
            <a:r>
              <a:rPr lang="ja-JP" altLang="en-US" sz="1040" b="1" spc="10">
                <a:latin typeface="Yu Gothic" panose="020B0400000000000000" pitchFamily="34" charset="-128"/>
                <a:ea typeface="Yu Gothic" panose="020B0400000000000000" pitchFamily="34" charset="-128"/>
              </a:rPr>
              <a:t>成</a:t>
            </a:r>
            <a:r>
              <a:rPr lang="ja-JP" altLang="en-US" sz="1040" b="1" spc="-100">
                <a:latin typeface="Yu Gothic" panose="020B0400000000000000" pitchFamily="34" charset="-128"/>
                <a:ea typeface="Yu Gothic" panose="020B0400000000000000" pitchFamily="34" charset="-128"/>
              </a:rPr>
              <a:t>績</a:t>
            </a:r>
            <a:r>
              <a:rPr lang="ja-JP" altLang="en-US" sz="1040" b="1" spc="10">
                <a:latin typeface="Yu Gothic" panose="020B0400000000000000" pitchFamily="34" charset="-128"/>
                <a:ea typeface="Yu Gothic" panose="020B0400000000000000" pitchFamily="34" charset="-128"/>
              </a:rPr>
              <a:t>・記録・解説</a:t>
            </a:r>
            <a:r>
              <a:rPr lang="ja-JP" altLang="en-US" sz="1040" b="1" spc="-400">
                <a:latin typeface="Yu Gothic" panose="020B0400000000000000" pitchFamily="34" charset="-128"/>
                <a:ea typeface="Yu Gothic" panose="020B0400000000000000" pitchFamily="34" charset="-128"/>
              </a:rPr>
              <a:t>」</a:t>
            </a:r>
            <a:r>
              <a:rPr lang="ja-JP" altLang="en-US" sz="1040" b="1" spc="10">
                <a:latin typeface="Yu Gothic" panose="020B0400000000000000" pitchFamily="34" charset="-128"/>
                <a:ea typeface="Yu Gothic" panose="020B0400000000000000" pitchFamily="34" charset="-128"/>
              </a:rPr>
              <a:t>に関する情報を</a:t>
            </a:r>
            <a:r>
              <a:rPr lang="it-IT" altLang="ja-JP" sz="1040" b="1" spc="10" dirty="0">
                <a:latin typeface="Yu Gothic" panose="020B0400000000000000" pitchFamily="34" charset="-128"/>
                <a:ea typeface="Yu Gothic" panose="020B0400000000000000" pitchFamily="34" charset="-128"/>
              </a:rPr>
              <a:t>SNS</a:t>
            </a:r>
            <a:r>
              <a:rPr lang="ja-JP" altLang="en-US" sz="1040" b="1" spc="10">
                <a:latin typeface="Yu Gothic" panose="020B0400000000000000" pitchFamily="34" charset="-128"/>
                <a:ea typeface="Yu Gothic" panose="020B0400000000000000" pitchFamily="34" charset="-128"/>
              </a:rPr>
              <a:t>で発信したい・発信してもいいと回答しました。</a:t>
            </a:r>
          </a:p>
          <a:p>
            <a:pPr algn="just">
              <a:lnSpc>
                <a:spcPct val="137000"/>
              </a:lnSpc>
            </a:pPr>
            <a:r>
              <a:rPr lang="en-US" altLang="ja-JP" sz="1040" b="1" spc="10" dirty="0">
                <a:latin typeface="Yu Gothic" panose="020B0400000000000000" pitchFamily="34" charset="-128"/>
                <a:ea typeface="Yu Gothic" panose="020B0400000000000000" pitchFamily="34" charset="-128"/>
              </a:rPr>
              <a:t>15</a:t>
            </a:r>
            <a:r>
              <a:rPr lang="ja-JP" altLang="en-US" sz="1040" b="1" spc="10">
                <a:latin typeface="Yu Gothic" panose="020B0400000000000000" pitchFamily="34" charset="-128"/>
                <a:ea typeface="Yu Gothic" panose="020B0400000000000000" pitchFamily="34" charset="-128"/>
              </a:rPr>
              <a:t>～</a:t>
            </a:r>
            <a:r>
              <a:rPr lang="en-US" altLang="ja-JP" sz="1040" b="1" spc="10" dirty="0">
                <a:latin typeface="Yu Gothic" panose="020B0400000000000000" pitchFamily="34" charset="-128"/>
                <a:ea typeface="Yu Gothic" panose="020B0400000000000000" pitchFamily="34" charset="-128"/>
              </a:rPr>
              <a:t>19</a:t>
            </a:r>
            <a:r>
              <a:rPr lang="ja-JP" altLang="en-US" sz="1040" b="1" spc="10">
                <a:latin typeface="Yu Gothic" panose="020B0400000000000000" pitchFamily="34" charset="-128"/>
                <a:ea typeface="Yu Gothic" panose="020B0400000000000000" pitchFamily="34" charset="-128"/>
              </a:rPr>
              <a:t>歳と</a:t>
            </a:r>
            <a:r>
              <a:rPr lang="en-US" altLang="ja-JP" sz="1040" b="1" spc="10" dirty="0">
                <a:latin typeface="Yu Gothic" panose="020B0400000000000000" pitchFamily="34" charset="-128"/>
                <a:ea typeface="Yu Gothic" panose="020B0400000000000000" pitchFamily="34" charset="-128"/>
              </a:rPr>
              <a:t>20</a:t>
            </a:r>
            <a:r>
              <a:rPr lang="ja-JP" altLang="en-US" sz="1040" b="1" spc="10">
                <a:latin typeface="Yu Gothic" panose="020B0400000000000000" pitchFamily="34" charset="-128"/>
                <a:ea typeface="Yu Gothic" panose="020B0400000000000000" pitchFamily="34" charset="-128"/>
              </a:rPr>
              <a:t>代</a:t>
            </a:r>
            <a:r>
              <a:rPr lang="ja-JP" altLang="en-US" sz="1040" b="1" spc="-400">
                <a:latin typeface="Yu Gothic" panose="020B0400000000000000" pitchFamily="34" charset="-128"/>
                <a:ea typeface="Yu Gothic" panose="020B0400000000000000" pitchFamily="34" charset="-128"/>
              </a:rPr>
              <a:t>は</a:t>
            </a:r>
            <a:r>
              <a:rPr lang="ja-JP" altLang="en-US" sz="1040" b="1" spc="10">
                <a:latin typeface="Yu Gothic" panose="020B0400000000000000" pitchFamily="34" charset="-128"/>
                <a:ea typeface="Yu Gothic" panose="020B0400000000000000" pitchFamily="34" charset="-128"/>
              </a:rPr>
              <a:t>「アニ</a:t>
            </a:r>
            <a:r>
              <a:rPr lang="ja-JP" altLang="en-US" sz="1040" b="1" spc="-200">
                <a:latin typeface="Yu Gothic" panose="020B0400000000000000" pitchFamily="34" charset="-128"/>
                <a:ea typeface="Yu Gothic" panose="020B0400000000000000" pitchFamily="34" charset="-128"/>
              </a:rPr>
              <a:t>メ・</a:t>
            </a:r>
            <a:r>
              <a:rPr lang="ja-JP" altLang="en-US" sz="1040" b="1" spc="10">
                <a:latin typeface="Yu Gothic" panose="020B0400000000000000" pitchFamily="34" charset="-128"/>
                <a:ea typeface="Yu Gothic" panose="020B0400000000000000" pitchFamily="34" charset="-128"/>
              </a:rPr>
              <a:t>漫画</a:t>
            </a:r>
            <a:r>
              <a:rPr lang="ja-JP" altLang="en-US" sz="1040" b="1" spc="-800">
                <a:latin typeface="Yu Gothic" panose="020B0400000000000000" pitchFamily="34" charset="-128"/>
                <a:ea typeface="Yu Gothic" panose="020B0400000000000000" pitchFamily="34" charset="-128"/>
              </a:rPr>
              <a:t>」</a:t>
            </a:r>
            <a:r>
              <a:rPr lang="ja-JP" altLang="en-US" sz="1040" b="1" spc="10">
                <a:latin typeface="Yu Gothic" panose="020B0400000000000000" pitchFamily="34" charset="-128"/>
                <a:ea typeface="Yu Gothic" panose="020B0400000000000000" pitchFamily="34" charset="-128"/>
              </a:rPr>
              <a:t>「流行もの</a:t>
            </a:r>
            <a:r>
              <a:rPr lang="ja-JP" altLang="en-US" sz="1040" b="1" spc="-400">
                <a:latin typeface="Yu Gothic" panose="020B0400000000000000" pitchFamily="34" charset="-128"/>
                <a:ea typeface="Yu Gothic" panose="020B0400000000000000" pitchFamily="34" charset="-128"/>
              </a:rPr>
              <a:t>」</a:t>
            </a:r>
            <a:r>
              <a:rPr lang="ja-JP" altLang="en-US" sz="1040" b="1" spc="-200">
                <a:latin typeface="Yu Gothic" panose="020B0400000000000000" pitchFamily="34" charset="-128"/>
                <a:ea typeface="Yu Gothic" panose="020B0400000000000000" pitchFamily="34" charset="-128"/>
              </a:rPr>
              <a:t>、</a:t>
            </a:r>
            <a:r>
              <a:rPr lang="en-US" altLang="ja-JP" sz="1040" b="1" spc="10" dirty="0">
                <a:latin typeface="Yu Gothic" panose="020B0400000000000000" pitchFamily="34" charset="-128"/>
                <a:ea typeface="Yu Gothic" panose="020B0400000000000000" pitchFamily="34" charset="-128"/>
              </a:rPr>
              <a:t>30</a:t>
            </a:r>
            <a:r>
              <a:rPr lang="ja-JP" altLang="en-US" sz="1040" b="1" spc="10">
                <a:latin typeface="Yu Gothic" panose="020B0400000000000000" pitchFamily="34" charset="-128"/>
                <a:ea typeface="Yu Gothic" panose="020B0400000000000000" pitchFamily="34" charset="-128"/>
              </a:rPr>
              <a:t>代は「仕</a:t>
            </a:r>
            <a:r>
              <a:rPr lang="ja-JP" altLang="en-US" sz="1040" b="1" spc="-200">
                <a:latin typeface="Yu Gothic" panose="020B0400000000000000" pitchFamily="34" charset="-128"/>
                <a:ea typeface="Yu Gothic" panose="020B0400000000000000" pitchFamily="34" charset="-128"/>
              </a:rPr>
              <a:t>事・</a:t>
            </a:r>
            <a:r>
              <a:rPr lang="ja-JP" altLang="en-US" sz="1040" b="1" spc="10">
                <a:latin typeface="Yu Gothic" panose="020B0400000000000000" pitchFamily="34" charset="-128"/>
                <a:ea typeface="Yu Gothic" panose="020B0400000000000000" pitchFamily="34" charset="-128"/>
              </a:rPr>
              <a:t>労</a:t>
            </a:r>
            <a:r>
              <a:rPr lang="ja-JP" altLang="en-US" sz="1040" b="1" spc="-200">
                <a:latin typeface="Yu Gothic" panose="020B0400000000000000" pitchFamily="34" charset="-128"/>
                <a:ea typeface="Yu Gothic" panose="020B0400000000000000" pitchFamily="34" charset="-128"/>
              </a:rPr>
              <a:t>働・</a:t>
            </a:r>
            <a:r>
              <a:rPr lang="ja-JP" altLang="en-US" sz="1040" b="1" spc="10">
                <a:latin typeface="Yu Gothic" panose="020B0400000000000000" pitchFamily="34" charset="-128"/>
                <a:ea typeface="Yu Gothic" panose="020B0400000000000000" pitchFamily="34" charset="-128"/>
              </a:rPr>
              <a:t>就職関係</a:t>
            </a:r>
            <a:r>
              <a:rPr lang="ja-JP" altLang="en-US" sz="1040" b="1" spc="-800">
                <a:latin typeface="Yu Gothic" panose="020B0400000000000000" pitchFamily="34" charset="-128"/>
                <a:ea typeface="Yu Gothic" panose="020B0400000000000000" pitchFamily="34" charset="-128"/>
              </a:rPr>
              <a:t>」</a:t>
            </a:r>
            <a:r>
              <a:rPr lang="ja-JP" altLang="en-US" sz="1040" b="1" spc="10">
                <a:latin typeface="Yu Gothic" panose="020B0400000000000000" pitchFamily="34" charset="-128"/>
                <a:ea typeface="Yu Gothic" panose="020B0400000000000000" pitchFamily="34" charset="-128"/>
              </a:rPr>
              <a:t>「目を引いた新聞広告</a:t>
            </a:r>
            <a:r>
              <a:rPr lang="ja-JP" altLang="en-US" sz="1040" b="1" spc="-400">
                <a:latin typeface="Yu Gothic" panose="020B0400000000000000" pitchFamily="34" charset="-128"/>
                <a:ea typeface="Yu Gothic" panose="020B0400000000000000" pitchFamily="34" charset="-128"/>
              </a:rPr>
              <a:t>」</a:t>
            </a:r>
            <a:r>
              <a:rPr lang="ja-JP" altLang="en-US" sz="1040" b="1" spc="10">
                <a:latin typeface="Yu Gothic" panose="020B0400000000000000" pitchFamily="34" charset="-128"/>
                <a:ea typeface="Yu Gothic" panose="020B0400000000000000" pitchFamily="34" charset="-128"/>
              </a:rPr>
              <a:t>、</a:t>
            </a:r>
            <a:r>
              <a:rPr lang="en-US" altLang="ja-JP" sz="1040" b="1" spc="10" dirty="0">
                <a:latin typeface="Yu Gothic" panose="020B0400000000000000" pitchFamily="34" charset="-128"/>
                <a:ea typeface="Yu Gothic" panose="020B0400000000000000" pitchFamily="34" charset="-128"/>
              </a:rPr>
              <a:t>40</a:t>
            </a:r>
            <a:r>
              <a:rPr lang="ja-JP" altLang="en-US" sz="1040" b="1" spc="10">
                <a:latin typeface="Yu Gothic" panose="020B0400000000000000" pitchFamily="34" charset="-128"/>
                <a:ea typeface="Yu Gothic" panose="020B0400000000000000" pitchFamily="34" charset="-128"/>
              </a:rPr>
              <a:t>代</a:t>
            </a:r>
            <a:r>
              <a:rPr lang="ja-JP" altLang="en-US" sz="1040" b="1" spc="-400">
                <a:latin typeface="Yu Gothic" panose="020B0400000000000000" pitchFamily="34" charset="-128"/>
                <a:ea typeface="Yu Gothic" panose="020B0400000000000000" pitchFamily="34" charset="-128"/>
              </a:rPr>
              <a:t>は</a:t>
            </a:r>
            <a:r>
              <a:rPr lang="ja-JP" altLang="en-US" sz="1040" b="1" spc="10">
                <a:latin typeface="Yu Gothic" panose="020B0400000000000000" pitchFamily="34" charset="-128"/>
                <a:ea typeface="Yu Gothic" panose="020B0400000000000000" pitchFamily="34" charset="-128"/>
              </a:rPr>
              <a:t>「新商</a:t>
            </a:r>
            <a:r>
              <a:rPr lang="ja-JP" altLang="en-US" sz="1040" b="1" spc="-200">
                <a:latin typeface="Yu Gothic" panose="020B0400000000000000" pitchFamily="34" charset="-128"/>
                <a:ea typeface="Yu Gothic" panose="020B0400000000000000" pitchFamily="34" charset="-128"/>
              </a:rPr>
              <a:t>品・</a:t>
            </a:r>
            <a:r>
              <a:rPr lang="ja-JP" altLang="en-US" sz="1040" b="1" spc="10">
                <a:latin typeface="Yu Gothic" panose="020B0400000000000000" pitchFamily="34" charset="-128"/>
                <a:ea typeface="Yu Gothic" panose="020B0400000000000000" pitchFamily="34" charset="-128"/>
              </a:rPr>
              <a:t>新サービス</a:t>
            </a:r>
            <a:r>
              <a:rPr lang="ja-JP" altLang="en-US" sz="1040" b="1" spc="-800">
                <a:latin typeface="Yu Gothic" panose="020B0400000000000000" pitchFamily="34" charset="-128"/>
                <a:ea typeface="Yu Gothic" panose="020B0400000000000000" pitchFamily="34" charset="-128"/>
              </a:rPr>
              <a:t>」</a:t>
            </a:r>
            <a:r>
              <a:rPr lang="ja-JP" altLang="en-US" sz="1040" b="1" spc="10">
                <a:latin typeface="Yu Gothic" panose="020B0400000000000000" pitchFamily="34" charset="-128"/>
                <a:ea typeface="Yu Gothic" panose="020B0400000000000000" pitchFamily="34" charset="-128"/>
              </a:rPr>
              <a:t>「防災・災害・復興関連</a:t>
            </a:r>
            <a:r>
              <a:rPr lang="ja-JP" altLang="en-US" sz="1040" b="1" spc="-400">
                <a:latin typeface="Yu Gothic" panose="020B0400000000000000" pitchFamily="34" charset="-128"/>
                <a:ea typeface="Yu Gothic" panose="020B0400000000000000" pitchFamily="34" charset="-128"/>
              </a:rPr>
              <a:t>」</a:t>
            </a:r>
            <a:r>
              <a:rPr lang="ja-JP" altLang="en-US" sz="1040" b="1" spc="10">
                <a:latin typeface="Yu Gothic" panose="020B0400000000000000" pitchFamily="34" charset="-128"/>
                <a:ea typeface="Yu Gothic" panose="020B0400000000000000" pitchFamily="34" charset="-128"/>
              </a:rPr>
              <a:t>などが多く挙げられました。年齢によって興味・関心を持つ分野が異なり、新聞社が発信するさまざまな情報が</a:t>
            </a:r>
            <a:r>
              <a:rPr lang="it-IT" altLang="ja-JP" sz="1040" b="1" spc="10" dirty="0">
                <a:latin typeface="Yu Gothic" panose="020B0400000000000000" pitchFamily="34" charset="-128"/>
                <a:ea typeface="Yu Gothic" panose="020B0400000000000000" pitchFamily="34" charset="-128"/>
              </a:rPr>
              <a:t>SNS</a:t>
            </a:r>
            <a:r>
              <a:rPr lang="ja-JP" altLang="en-US" sz="1040" b="1" spc="10">
                <a:latin typeface="Yu Gothic" panose="020B0400000000000000" pitchFamily="34" charset="-128"/>
                <a:ea typeface="Yu Gothic" panose="020B0400000000000000" pitchFamily="34" charset="-128"/>
              </a:rPr>
              <a:t>上で幅広く投稿・共有されていることがうかがえます。</a:t>
            </a:r>
            <a:endParaRPr lang="ja-JP" altLang="en-US" sz="1040" b="1" spc="10"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623856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a:extLst>
              <a:ext uri="{FF2B5EF4-FFF2-40B4-BE49-F238E27FC236}">
                <a16:creationId xmlns:a16="http://schemas.microsoft.com/office/drawing/2014/main" id="{F8F1A7B5-7BF4-B34D-BB99-EA66F7F711BB}"/>
              </a:ext>
            </a:extLst>
          </p:cNvPr>
          <p:cNvGrpSpPr/>
          <p:nvPr/>
        </p:nvGrpSpPr>
        <p:grpSpPr>
          <a:xfrm>
            <a:off x="815546" y="5857103"/>
            <a:ext cx="9057503" cy="1248032"/>
            <a:chOff x="815546" y="5857103"/>
            <a:chExt cx="9057503" cy="1248032"/>
          </a:xfrm>
        </p:grpSpPr>
        <p:sp>
          <p:nvSpPr>
            <p:cNvPr id="14" name="フリーフォーム 13">
              <a:extLst>
                <a:ext uri="{FF2B5EF4-FFF2-40B4-BE49-F238E27FC236}">
                  <a16:creationId xmlns:a16="http://schemas.microsoft.com/office/drawing/2014/main" id="{74B43A02-75E1-4641-9502-DEF70518BDC8}"/>
                </a:ext>
              </a:extLst>
            </p:cNvPr>
            <p:cNvSpPr/>
            <p:nvPr/>
          </p:nvSpPr>
          <p:spPr>
            <a:xfrm>
              <a:off x="815546" y="5857103"/>
              <a:ext cx="9057503" cy="1248032"/>
            </a:xfrm>
            <a:custGeom>
              <a:avLst/>
              <a:gdLst>
                <a:gd name="connsiteX0" fmla="*/ 185351 w 9057503"/>
                <a:gd name="connsiteY0" fmla="*/ 0 h 1248032"/>
                <a:gd name="connsiteX1" fmla="*/ 9057503 w 9057503"/>
                <a:gd name="connsiteY1" fmla="*/ 0 h 1248032"/>
                <a:gd name="connsiteX2" fmla="*/ 9057503 w 9057503"/>
                <a:gd name="connsiteY2" fmla="*/ 1248032 h 1248032"/>
                <a:gd name="connsiteX3" fmla="*/ 0 w 9057503"/>
                <a:gd name="connsiteY3" fmla="*/ 1248032 h 1248032"/>
                <a:gd name="connsiteX4" fmla="*/ 0 w 9057503"/>
                <a:gd name="connsiteY4" fmla="*/ 185351 h 1248032"/>
                <a:gd name="connsiteX5" fmla="*/ 185351 w 9057503"/>
                <a:gd name="connsiteY5" fmla="*/ 185351 h 1248032"/>
                <a:gd name="connsiteX6" fmla="*/ 185351 w 9057503"/>
                <a:gd name="connsiteY6" fmla="*/ 0 h 124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57503" h="1248032">
                  <a:moveTo>
                    <a:pt x="185351" y="0"/>
                  </a:moveTo>
                  <a:lnTo>
                    <a:pt x="9057503" y="0"/>
                  </a:lnTo>
                  <a:lnTo>
                    <a:pt x="9057503" y="1248032"/>
                  </a:lnTo>
                  <a:lnTo>
                    <a:pt x="0" y="1248032"/>
                  </a:lnTo>
                  <a:lnTo>
                    <a:pt x="0" y="185351"/>
                  </a:lnTo>
                  <a:lnTo>
                    <a:pt x="185351" y="185351"/>
                  </a:lnTo>
                  <a:lnTo>
                    <a:pt x="185351" y="0"/>
                  </a:lnTo>
                  <a:close/>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コネクタ 17">
              <a:extLst>
                <a:ext uri="{FF2B5EF4-FFF2-40B4-BE49-F238E27FC236}">
                  <a16:creationId xmlns:a16="http://schemas.microsoft.com/office/drawing/2014/main" id="{ED165B45-CDA1-2046-B113-680971ECD5DC}"/>
                </a:ext>
              </a:extLst>
            </p:cNvPr>
            <p:cNvCxnSpPr>
              <a:stCxn id="14" idx="0"/>
              <a:endCxn id="14" idx="4"/>
            </p:cNvCxnSpPr>
            <p:nvPr/>
          </p:nvCxnSpPr>
          <p:spPr>
            <a:xfrm flipH="1">
              <a:off x="815546" y="5857103"/>
              <a:ext cx="185351" cy="1853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図 1">
            <a:extLst>
              <a:ext uri="{FF2B5EF4-FFF2-40B4-BE49-F238E27FC236}">
                <a16:creationId xmlns:a16="http://schemas.microsoft.com/office/drawing/2014/main" id="{50B15A03-0D36-FD4A-A4A6-670F2AE3B393}"/>
              </a:ext>
            </a:extLst>
          </p:cNvPr>
          <p:cNvPicPr>
            <a:picLocks noChangeAspect="1"/>
          </p:cNvPicPr>
          <p:nvPr/>
        </p:nvPicPr>
        <p:blipFill>
          <a:blip r:embed="rId2"/>
          <a:stretch>
            <a:fillRect/>
          </a:stretch>
        </p:blipFill>
        <p:spPr>
          <a:xfrm>
            <a:off x="454290" y="420687"/>
            <a:ext cx="9410700" cy="5143500"/>
          </a:xfrm>
          <a:prstGeom prst="rect">
            <a:avLst/>
          </a:prstGeom>
        </p:spPr>
      </p:pic>
      <p:sp>
        <p:nvSpPr>
          <p:cNvPr id="4" name="テキスト ボックス 3">
            <a:extLst>
              <a:ext uri="{FF2B5EF4-FFF2-40B4-BE49-F238E27FC236}">
                <a16:creationId xmlns:a16="http://schemas.microsoft.com/office/drawing/2014/main" id="{0D17E997-6EAB-E04B-AA5E-BB22B1B6545A}"/>
              </a:ext>
            </a:extLst>
          </p:cNvPr>
          <p:cNvSpPr txBox="1"/>
          <p:nvPr/>
        </p:nvSpPr>
        <p:spPr>
          <a:xfrm>
            <a:off x="1553960" y="763587"/>
            <a:ext cx="2399974" cy="1119665"/>
          </a:xfrm>
          <a:prstGeom prst="rect">
            <a:avLst/>
          </a:prstGeom>
          <a:noFill/>
        </p:spPr>
        <p:txBody>
          <a:bodyPr wrap="square" lIns="0" tIns="0" rIns="0" bIns="0" rtlCol="0" anchor="t">
            <a:spAutoFit/>
          </a:bodyPr>
          <a:lstStyle/>
          <a:p>
            <a:pPr algn="just">
              <a:lnSpc>
                <a:spcPct val="107000"/>
              </a:lnSpc>
            </a:pPr>
            <a:r>
              <a:rPr lang="it-IT" altLang="ja-JP" sz="2300" b="1" dirty="0">
                <a:solidFill>
                  <a:srgbClr val="4493CF"/>
                </a:solidFill>
                <a:latin typeface="Yu Gothic" panose="020B0400000000000000" pitchFamily="34" charset="-128"/>
                <a:ea typeface="Yu Gothic" panose="020B0400000000000000" pitchFamily="34" charset="-128"/>
              </a:rPr>
              <a:t>SNS</a:t>
            </a:r>
            <a:r>
              <a:rPr lang="ja-JP" altLang="en-US" sz="2200" b="1">
                <a:solidFill>
                  <a:srgbClr val="4493CF"/>
                </a:solidFill>
                <a:latin typeface="Yu Gothic" panose="020B0400000000000000" pitchFamily="34" charset="-128"/>
                <a:ea typeface="Yu Gothic" panose="020B0400000000000000" pitchFamily="34" charset="-128"/>
              </a:rPr>
              <a:t>で</a:t>
            </a:r>
          </a:p>
          <a:p>
            <a:pPr algn="just">
              <a:lnSpc>
                <a:spcPct val="107000"/>
              </a:lnSpc>
            </a:pPr>
            <a:r>
              <a:rPr lang="ja-JP" altLang="en-US" sz="2200" b="1">
                <a:solidFill>
                  <a:srgbClr val="4493CF"/>
                </a:solidFill>
                <a:latin typeface="Yu Gothic" panose="020B0400000000000000" pitchFamily="34" charset="-128"/>
                <a:ea typeface="Yu Gothic" panose="020B0400000000000000" pitchFamily="34" charset="-128"/>
              </a:rPr>
              <a:t>話題になりやすい</a:t>
            </a:r>
          </a:p>
          <a:p>
            <a:pPr algn="just">
              <a:lnSpc>
                <a:spcPct val="107000"/>
              </a:lnSpc>
            </a:pPr>
            <a:r>
              <a:rPr lang="ja-JP" altLang="en-US" sz="2200" b="1">
                <a:solidFill>
                  <a:srgbClr val="4493CF"/>
                </a:solidFill>
                <a:latin typeface="Yu Gothic" panose="020B0400000000000000" pitchFamily="34" charset="-128"/>
                <a:ea typeface="Yu Gothic" panose="020B0400000000000000" pitchFamily="34" charset="-128"/>
              </a:rPr>
              <a:t>新聞広告</a:t>
            </a:r>
          </a:p>
        </p:txBody>
      </p:sp>
      <p:sp>
        <p:nvSpPr>
          <p:cNvPr id="5" name="テキスト ボックス 4">
            <a:extLst>
              <a:ext uri="{FF2B5EF4-FFF2-40B4-BE49-F238E27FC236}">
                <a16:creationId xmlns:a16="http://schemas.microsoft.com/office/drawing/2014/main" id="{769324EE-FC70-C24D-8A26-0553A72AF6A0}"/>
              </a:ext>
            </a:extLst>
          </p:cNvPr>
          <p:cNvSpPr txBox="1"/>
          <p:nvPr/>
        </p:nvSpPr>
        <p:spPr>
          <a:xfrm>
            <a:off x="4145919" y="805922"/>
            <a:ext cx="5201282" cy="985976"/>
          </a:xfrm>
          <a:prstGeom prst="rect">
            <a:avLst/>
          </a:prstGeom>
          <a:noFill/>
        </p:spPr>
        <p:txBody>
          <a:bodyPr wrap="square" lIns="0" tIns="0" rIns="0" bIns="0" rtlCol="0">
            <a:spAutoFit/>
          </a:bodyPr>
          <a:lstStyle/>
          <a:p>
            <a:pPr algn="just">
              <a:lnSpc>
                <a:spcPct val="130000"/>
              </a:lnSpc>
            </a:pPr>
            <a:r>
              <a:rPr lang="it-IT" altLang="ja-JP" sz="1000" b="1" spc="10" dirty="0" err="1">
                <a:latin typeface="Yu Gothic" panose="020B0400000000000000" pitchFamily="34" charset="-128"/>
                <a:ea typeface="Yu Gothic" panose="020B0400000000000000" pitchFamily="34" charset="-128"/>
              </a:rPr>
              <a:t>SDGs</a:t>
            </a:r>
            <a:r>
              <a:rPr lang="ja-JP" altLang="en-US" sz="1000" b="1" spc="10">
                <a:latin typeface="Yu Gothic" panose="020B0400000000000000" pitchFamily="34" charset="-128"/>
                <a:ea typeface="Yu Gothic" panose="020B0400000000000000" pitchFamily="34" charset="-128"/>
              </a:rPr>
              <a:t>やカーボンニュートラル・脱炭素に関する意識を尋ねた</a:t>
            </a:r>
            <a:r>
              <a:rPr lang="en-US" altLang="ja-JP" sz="1000" b="1" spc="10" dirty="0">
                <a:latin typeface="Yu Gothic" panose="020B0400000000000000" pitchFamily="34" charset="-128"/>
                <a:ea typeface="Yu Gothic" panose="020B0400000000000000" pitchFamily="34" charset="-128"/>
              </a:rPr>
              <a:t>1000</a:t>
            </a:r>
            <a:r>
              <a:rPr lang="ja-JP" altLang="en-US" sz="1000" b="1" spc="10">
                <a:latin typeface="Yu Gothic" panose="020B0400000000000000" pitchFamily="34" charset="-128"/>
                <a:ea typeface="Yu Gothic" panose="020B0400000000000000" pitchFamily="34" charset="-128"/>
              </a:rPr>
              <a:t>人のうち、</a:t>
            </a:r>
            <a:r>
              <a:rPr lang="it-IT" altLang="ja-JP" sz="1000" b="1" spc="10" dirty="0">
                <a:latin typeface="Yu Gothic" panose="020B0400000000000000" pitchFamily="34" charset="-128"/>
                <a:ea typeface="Yu Gothic" panose="020B0400000000000000" pitchFamily="34" charset="-128"/>
              </a:rPr>
              <a:t>SNS</a:t>
            </a:r>
            <a:r>
              <a:rPr lang="ja-JP" altLang="en-US" sz="1000" b="1" spc="10">
                <a:latin typeface="Yu Gothic" panose="020B0400000000000000" pitchFamily="34" charset="-128"/>
                <a:ea typeface="Yu Gothic" panose="020B0400000000000000" pitchFamily="34" charset="-128"/>
              </a:rPr>
              <a:t>に投稿したことのある人の</a:t>
            </a:r>
            <a:r>
              <a:rPr lang="en-US" altLang="ja-JP" sz="1000" b="1" spc="10" dirty="0">
                <a:latin typeface="Yu Gothic" panose="020B0400000000000000" pitchFamily="34" charset="-128"/>
                <a:ea typeface="Yu Gothic" panose="020B0400000000000000" pitchFamily="34" charset="-128"/>
              </a:rPr>
              <a:t>13.6</a:t>
            </a:r>
            <a:r>
              <a:rPr lang="ja-JP" altLang="en-US" sz="1000" b="1" spc="10">
                <a:latin typeface="Yu Gothic" panose="020B0400000000000000" pitchFamily="34" charset="-128"/>
                <a:ea typeface="Yu Gothic" panose="020B0400000000000000" pitchFamily="34" charset="-128"/>
              </a:rPr>
              <a:t>％が、印象に残った新聞広告に関するコメントや写真・画像を</a:t>
            </a:r>
            <a:r>
              <a:rPr lang="it-IT" altLang="ja-JP" sz="1000" b="1" spc="10" dirty="0">
                <a:latin typeface="Yu Gothic" panose="020B0400000000000000" pitchFamily="34" charset="-128"/>
                <a:ea typeface="Yu Gothic" panose="020B0400000000000000" pitchFamily="34" charset="-128"/>
              </a:rPr>
              <a:t>SNS</a:t>
            </a:r>
            <a:r>
              <a:rPr lang="ja-JP" altLang="en-US" sz="1000" b="1" spc="10">
                <a:latin typeface="Yu Gothic" panose="020B0400000000000000" pitchFamily="34" charset="-128"/>
                <a:ea typeface="Yu Gothic" panose="020B0400000000000000" pitchFamily="34" charset="-128"/>
              </a:rPr>
              <a:t>で発信した経験がありました。また、</a:t>
            </a:r>
            <a:r>
              <a:rPr lang="it-IT" altLang="ja-JP" sz="1000" b="1" spc="10" dirty="0">
                <a:latin typeface="Yu Gothic" panose="020B0400000000000000" pitchFamily="34" charset="-128"/>
                <a:ea typeface="Yu Gothic" panose="020B0400000000000000" pitchFamily="34" charset="-128"/>
              </a:rPr>
              <a:t>SNS</a:t>
            </a:r>
            <a:r>
              <a:rPr lang="ja-JP" altLang="en-US" sz="1000" b="1" spc="10">
                <a:latin typeface="Yu Gothic" panose="020B0400000000000000" pitchFamily="34" charset="-128"/>
                <a:ea typeface="Yu Gothic" panose="020B0400000000000000" pitchFamily="34" charset="-128"/>
              </a:rPr>
              <a:t>で他者の投稿を閲覧している人のうち、</a:t>
            </a:r>
            <a:r>
              <a:rPr lang="en-US" altLang="ja-JP" sz="1000" b="1" spc="10" dirty="0">
                <a:latin typeface="Yu Gothic" panose="020B0400000000000000" pitchFamily="34" charset="-128"/>
                <a:ea typeface="Yu Gothic" panose="020B0400000000000000" pitchFamily="34" charset="-128"/>
              </a:rPr>
              <a:t>16.6</a:t>
            </a:r>
            <a:r>
              <a:rPr lang="ja-JP" altLang="en-US" sz="1000" b="1" spc="10">
                <a:latin typeface="Yu Gothic" panose="020B0400000000000000" pitchFamily="34" charset="-128"/>
                <a:ea typeface="Yu Gothic" panose="020B0400000000000000" pitchFamily="34" charset="-128"/>
              </a:rPr>
              <a:t>％が新聞広告に関する投稿に「いいね」などの反応やシェアをした経験がありました。新聞広告が発信する情報は、</a:t>
            </a:r>
            <a:r>
              <a:rPr lang="it-IT" altLang="ja-JP" sz="1000" b="1" spc="10" dirty="0">
                <a:latin typeface="Yu Gothic" panose="020B0400000000000000" pitchFamily="34" charset="-128"/>
                <a:ea typeface="Yu Gothic" panose="020B0400000000000000" pitchFamily="34" charset="-128"/>
              </a:rPr>
              <a:t>SNS</a:t>
            </a:r>
            <a:r>
              <a:rPr lang="ja-JP" altLang="en-US" sz="1000" b="1" spc="10">
                <a:latin typeface="Yu Gothic" panose="020B0400000000000000" pitchFamily="34" charset="-128"/>
                <a:ea typeface="Yu Gothic" panose="020B0400000000000000" pitchFamily="34" charset="-128"/>
              </a:rPr>
              <a:t>でも話題になりやすいことがうかがえます。</a:t>
            </a:r>
          </a:p>
        </p:txBody>
      </p:sp>
      <p:pic>
        <p:nvPicPr>
          <p:cNvPr id="3" name="図 2">
            <a:extLst>
              <a:ext uri="{FF2B5EF4-FFF2-40B4-BE49-F238E27FC236}">
                <a16:creationId xmlns:a16="http://schemas.microsoft.com/office/drawing/2014/main" id="{D66CFBFD-5320-9D4B-8FC9-7F6051FC687D}"/>
              </a:ext>
            </a:extLst>
          </p:cNvPr>
          <p:cNvPicPr>
            <a:picLocks noChangeAspect="1"/>
          </p:cNvPicPr>
          <p:nvPr/>
        </p:nvPicPr>
        <p:blipFill>
          <a:blip r:embed="rId3"/>
          <a:stretch>
            <a:fillRect/>
          </a:stretch>
        </p:blipFill>
        <p:spPr>
          <a:xfrm>
            <a:off x="1654441" y="2088337"/>
            <a:ext cx="3530600" cy="2959100"/>
          </a:xfrm>
          <a:prstGeom prst="rect">
            <a:avLst/>
          </a:prstGeom>
        </p:spPr>
      </p:pic>
      <p:pic>
        <p:nvPicPr>
          <p:cNvPr id="6" name="図 5">
            <a:extLst>
              <a:ext uri="{FF2B5EF4-FFF2-40B4-BE49-F238E27FC236}">
                <a16:creationId xmlns:a16="http://schemas.microsoft.com/office/drawing/2014/main" id="{57BFE588-413D-9743-A52C-9C478D6630F2}"/>
              </a:ext>
            </a:extLst>
          </p:cNvPr>
          <p:cNvPicPr>
            <a:picLocks noChangeAspect="1"/>
          </p:cNvPicPr>
          <p:nvPr/>
        </p:nvPicPr>
        <p:blipFill>
          <a:blip r:embed="rId4"/>
          <a:stretch>
            <a:fillRect/>
          </a:stretch>
        </p:blipFill>
        <p:spPr>
          <a:xfrm>
            <a:off x="5840148" y="2088337"/>
            <a:ext cx="3352800" cy="2959100"/>
          </a:xfrm>
          <a:prstGeom prst="rect">
            <a:avLst/>
          </a:prstGeom>
        </p:spPr>
      </p:pic>
      <p:sp>
        <p:nvSpPr>
          <p:cNvPr id="8" name="テキスト ボックス 7">
            <a:extLst>
              <a:ext uri="{FF2B5EF4-FFF2-40B4-BE49-F238E27FC236}">
                <a16:creationId xmlns:a16="http://schemas.microsoft.com/office/drawing/2014/main" id="{B8BFFC8C-CED8-AB48-97A3-9376BF0F44DD}"/>
              </a:ext>
            </a:extLst>
          </p:cNvPr>
          <p:cNvSpPr txBox="1"/>
          <p:nvPr/>
        </p:nvSpPr>
        <p:spPr>
          <a:xfrm>
            <a:off x="1121567" y="5252522"/>
            <a:ext cx="5812632" cy="171329"/>
          </a:xfrm>
          <a:prstGeom prst="rect">
            <a:avLst/>
          </a:prstGeom>
          <a:noFill/>
        </p:spPr>
        <p:txBody>
          <a:bodyPr wrap="square" lIns="0" tIns="0" rIns="0" bIns="0" rtlCol="0">
            <a:spAutoFit/>
          </a:bodyPr>
          <a:lstStyle/>
          <a:p>
            <a:pPr>
              <a:lnSpc>
                <a:spcPct val="170000"/>
              </a:lnSpc>
            </a:pPr>
            <a:r>
              <a:rPr lang="en-US" altLang="ja-JP" sz="730" dirty="0">
                <a:latin typeface="Meiryo" panose="020B0604030504040204" pitchFamily="34" charset="-128"/>
                <a:ea typeface="Meiryo" panose="020B0604030504040204" pitchFamily="34" charset="-128"/>
              </a:rPr>
              <a:t>※</a:t>
            </a:r>
            <a:r>
              <a:rPr lang="ja-JP" altLang="en-US" sz="730">
                <a:latin typeface="Meiryo" panose="020B0604030504040204" pitchFamily="34" charset="-128"/>
                <a:ea typeface="Meiryo" panose="020B0604030504040204" pitchFamily="34" charset="-128"/>
              </a:rPr>
              <a:t>調査概要：</a:t>
            </a:r>
            <a:r>
              <a:rPr lang="it-IT" altLang="ja-JP" sz="730" dirty="0" err="1">
                <a:latin typeface="Meiryo" panose="020B0604030504040204" pitchFamily="34" charset="-128"/>
                <a:ea typeface="Meiryo" panose="020B0604030504040204" pitchFamily="34" charset="-128"/>
              </a:rPr>
              <a:t>SDGs</a:t>
            </a:r>
            <a:r>
              <a:rPr lang="ja-JP" altLang="it-IT" sz="730">
                <a:latin typeface="Meiryo" panose="020B0604030504040204" pitchFamily="34" charset="-128"/>
                <a:ea typeface="Meiryo" panose="020B0604030504040204" pitchFamily="34" charset="-128"/>
              </a:rPr>
              <a:t>・</a:t>
            </a:r>
            <a:r>
              <a:rPr lang="it-IT" altLang="ja-JP" sz="730" dirty="0">
                <a:latin typeface="Meiryo" panose="020B0604030504040204" pitchFamily="34" charset="-128"/>
                <a:ea typeface="Meiryo" panose="020B0604030504040204" pitchFamily="34" charset="-128"/>
              </a:rPr>
              <a:t>SNS</a:t>
            </a:r>
            <a:r>
              <a:rPr lang="ja-JP" altLang="en-US" sz="730">
                <a:latin typeface="Meiryo" panose="020B0604030504040204" pitchFamily="34" charset="-128"/>
                <a:ea typeface="Meiryo" panose="020B0604030504040204" pitchFamily="34" charset="-128"/>
              </a:rPr>
              <a:t>の視点から見た新聞メディア・新聞広</a:t>
            </a:r>
            <a:r>
              <a:rPr lang="ja-JP" altLang="en-US" sz="730" spc="100">
                <a:latin typeface="Meiryo" panose="020B0604030504040204" pitchFamily="34" charset="-128"/>
                <a:ea typeface="Meiryo" panose="020B0604030504040204" pitchFamily="34" charset="-128"/>
              </a:rPr>
              <a:t>告</a:t>
            </a:r>
            <a:r>
              <a:rPr lang="en-US" altLang="ja-JP" sz="730" spc="100" dirty="0">
                <a:latin typeface="Meiryo" panose="020B0604030504040204" pitchFamily="34" charset="-128"/>
                <a:ea typeface="Meiryo" panose="020B0604030504040204" pitchFamily="34" charset="-128"/>
              </a:rPr>
              <a:t>―</a:t>
            </a:r>
            <a:r>
              <a:rPr lang="ja-JP" altLang="en-US" sz="730">
                <a:latin typeface="Meiryo" panose="020B0604030504040204" pitchFamily="34" charset="-128"/>
                <a:ea typeface="Meiryo" panose="020B0604030504040204" pitchFamily="34" charset="-128"/>
              </a:rPr>
              <a:t>社会課題と情報発信をめぐる意識調査（</a:t>
            </a:r>
            <a:r>
              <a:rPr lang="it-IT" altLang="ja-JP" sz="730" dirty="0" err="1">
                <a:latin typeface="Meiryo" panose="020B0604030504040204" pitchFamily="34" charset="-128"/>
                <a:ea typeface="Meiryo" panose="020B0604030504040204" pitchFamily="34" charset="-128"/>
              </a:rPr>
              <a:t>SDGs</a:t>
            </a:r>
            <a:r>
              <a:rPr lang="ja-JP" altLang="en-US" sz="730">
                <a:latin typeface="Meiryo" panose="020B0604030504040204" pitchFamily="34" charset="-128"/>
                <a:ea typeface="Meiryo" panose="020B0604030504040204" pitchFamily="34" charset="-128"/>
              </a:rPr>
              <a:t>編）参照</a:t>
            </a:r>
          </a:p>
        </p:txBody>
      </p:sp>
      <p:pic>
        <p:nvPicPr>
          <p:cNvPr id="9" name="図 8">
            <a:extLst>
              <a:ext uri="{FF2B5EF4-FFF2-40B4-BE49-F238E27FC236}">
                <a16:creationId xmlns:a16="http://schemas.microsoft.com/office/drawing/2014/main" id="{CA8BEBB0-8D4D-CE44-9640-727EBD5D02A3}"/>
              </a:ext>
            </a:extLst>
          </p:cNvPr>
          <p:cNvPicPr>
            <a:picLocks noChangeAspect="1"/>
          </p:cNvPicPr>
          <p:nvPr/>
        </p:nvPicPr>
        <p:blipFill>
          <a:blip r:embed="rId5"/>
          <a:stretch>
            <a:fillRect/>
          </a:stretch>
        </p:blipFill>
        <p:spPr>
          <a:xfrm>
            <a:off x="1377156" y="6228536"/>
            <a:ext cx="1485900" cy="596900"/>
          </a:xfrm>
          <a:prstGeom prst="rect">
            <a:avLst/>
          </a:prstGeom>
        </p:spPr>
      </p:pic>
      <p:sp>
        <p:nvSpPr>
          <p:cNvPr id="12" name="テキスト ボックス 11">
            <a:extLst>
              <a:ext uri="{FF2B5EF4-FFF2-40B4-BE49-F238E27FC236}">
                <a16:creationId xmlns:a16="http://schemas.microsoft.com/office/drawing/2014/main" id="{B71D9AEF-28A3-0744-A8DD-929D2EAB1A2C}"/>
              </a:ext>
            </a:extLst>
          </p:cNvPr>
          <p:cNvSpPr txBox="1"/>
          <p:nvPr/>
        </p:nvSpPr>
        <p:spPr>
          <a:xfrm>
            <a:off x="3268899" y="6252465"/>
            <a:ext cx="5040893" cy="405111"/>
          </a:xfrm>
          <a:prstGeom prst="rect">
            <a:avLst/>
          </a:prstGeom>
          <a:noFill/>
        </p:spPr>
        <p:txBody>
          <a:bodyPr wrap="square" lIns="0" tIns="0" rIns="0" bIns="0" rtlCol="0">
            <a:spAutoFit/>
          </a:bodyPr>
          <a:lstStyle/>
          <a:p>
            <a:pPr algn="just">
              <a:lnSpc>
                <a:spcPct val="130000"/>
              </a:lnSpc>
            </a:pPr>
            <a:r>
              <a:rPr lang="ja-JP" altLang="en-US" sz="1030" b="1" spc="10">
                <a:latin typeface="Yu Gothic" panose="020B0400000000000000" pitchFamily="34" charset="-128"/>
                <a:ea typeface="Yu Gothic" panose="020B0400000000000000" pitchFamily="34" charset="-128"/>
              </a:rPr>
              <a:t>日本新聞協会では新聞広告総合サイト「新聞広告データアーカイブ」で話題になった新聞広告や新聞に関する各種データなどを紹介しています。ぜひご活用ください。</a:t>
            </a:r>
          </a:p>
        </p:txBody>
      </p:sp>
      <p:pic>
        <p:nvPicPr>
          <p:cNvPr id="10" name="図 9">
            <a:extLst>
              <a:ext uri="{FF2B5EF4-FFF2-40B4-BE49-F238E27FC236}">
                <a16:creationId xmlns:a16="http://schemas.microsoft.com/office/drawing/2014/main" id="{3CCE0313-2356-3849-8585-AAE51010A420}"/>
              </a:ext>
            </a:extLst>
          </p:cNvPr>
          <p:cNvPicPr>
            <a:picLocks noChangeAspect="1"/>
          </p:cNvPicPr>
          <p:nvPr/>
        </p:nvPicPr>
        <p:blipFill>
          <a:blip r:embed="rId6"/>
          <a:stretch>
            <a:fillRect/>
          </a:stretch>
        </p:blipFill>
        <p:spPr>
          <a:xfrm>
            <a:off x="8710347" y="6035918"/>
            <a:ext cx="914400" cy="914400"/>
          </a:xfrm>
          <a:prstGeom prst="rect">
            <a:avLst/>
          </a:prstGeom>
        </p:spPr>
      </p:pic>
      <p:pic>
        <p:nvPicPr>
          <p:cNvPr id="13" name="図 12">
            <a:extLst>
              <a:ext uri="{FF2B5EF4-FFF2-40B4-BE49-F238E27FC236}">
                <a16:creationId xmlns:a16="http://schemas.microsoft.com/office/drawing/2014/main" id="{24847343-B890-464E-83F1-8C3D54CE0D60}"/>
              </a:ext>
            </a:extLst>
          </p:cNvPr>
          <p:cNvPicPr>
            <a:picLocks noChangeAspect="1"/>
          </p:cNvPicPr>
          <p:nvPr/>
        </p:nvPicPr>
        <p:blipFill>
          <a:blip r:embed="rId7"/>
          <a:stretch>
            <a:fillRect/>
          </a:stretch>
        </p:blipFill>
        <p:spPr>
          <a:xfrm>
            <a:off x="10125997" y="7032338"/>
            <a:ext cx="279400" cy="279400"/>
          </a:xfrm>
          <a:prstGeom prst="rect">
            <a:avLst/>
          </a:prstGeom>
        </p:spPr>
      </p:pic>
    </p:spTree>
    <p:extLst>
      <p:ext uri="{BB962C8B-B14F-4D97-AF65-F5344CB8AC3E}">
        <p14:creationId xmlns:p14="http://schemas.microsoft.com/office/powerpoint/2010/main" val="23498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06988276-B1FF-FA4D-99DE-57B0CBD9F801}"/>
              </a:ext>
            </a:extLst>
          </p:cNvPr>
          <p:cNvPicPr>
            <a:picLocks noChangeAspect="1"/>
          </p:cNvPicPr>
          <p:nvPr/>
        </p:nvPicPr>
        <p:blipFill>
          <a:blip r:embed="rId2"/>
          <a:stretch>
            <a:fillRect/>
          </a:stretch>
        </p:blipFill>
        <p:spPr>
          <a:xfrm>
            <a:off x="894556" y="738187"/>
            <a:ext cx="8851900" cy="5956300"/>
          </a:xfrm>
          <a:prstGeom prst="rect">
            <a:avLst/>
          </a:prstGeom>
        </p:spPr>
      </p:pic>
      <p:sp>
        <p:nvSpPr>
          <p:cNvPr id="15" name="テキスト ボックス 14">
            <a:extLst>
              <a:ext uri="{FF2B5EF4-FFF2-40B4-BE49-F238E27FC236}">
                <a16:creationId xmlns:a16="http://schemas.microsoft.com/office/drawing/2014/main" id="{500D74C6-A778-2C4F-BF5D-2680F5096750}"/>
              </a:ext>
            </a:extLst>
          </p:cNvPr>
          <p:cNvSpPr txBox="1"/>
          <p:nvPr/>
        </p:nvSpPr>
        <p:spPr>
          <a:xfrm>
            <a:off x="5389364" y="2075705"/>
            <a:ext cx="4190404" cy="1720599"/>
          </a:xfrm>
          <a:prstGeom prst="rect">
            <a:avLst/>
          </a:prstGeom>
          <a:noFill/>
        </p:spPr>
        <p:txBody>
          <a:bodyPr wrap="square" lIns="0" tIns="0" rIns="0" bIns="0" rtlCol="0">
            <a:spAutoFit/>
          </a:bodyPr>
          <a:lstStyle/>
          <a:p>
            <a:pPr algn="just">
              <a:lnSpc>
                <a:spcPct val="140000"/>
              </a:lnSpc>
            </a:pPr>
            <a:r>
              <a:rPr lang="ja-JP" altLang="en-US" sz="1350" b="1">
                <a:latin typeface="Yu Gothic" panose="020B0400000000000000" pitchFamily="34" charset="-128"/>
                <a:ea typeface="Yu Gothic" panose="020B0400000000000000" pitchFamily="34" charset="-128"/>
              </a:rPr>
              <a:t>地球温暖化やフードロスなどのさまざまな社会課題の解決に向け、</a:t>
            </a:r>
            <a:r>
              <a:rPr lang="it-IT" altLang="ja-JP" sz="1350" b="1" dirty="0" err="1">
                <a:latin typeface="Yu Gothic" panose="020B0400000000000000" pitchFamily="34" charset="-128"/>
                <a:ea typeface="Yu Gothic" panose="020B0400000000000000" pitchFamily="34" charset="-128"/>
              </a:rPr>
              <a:t>SDG</a:t>
            </a:r>
            <a:r>
              <a:rPr lang="it-IT" altLang="ja-JP" sz="1350" b="1" spc="-600" dirty="0" err="1">
                <a:latin typeface="Yu Gothic" panose="020B0400000000000000" pitchFamily="34" charset="-128"/>
                <a:ea typeface="Yu Gothic" panose="020B0400000000000000" pitchFamily="34" charset="-128"/>
              </a:rPr>
              <a:t>s</a:t>
            </a:r>
            <a:r>
              <a:rPr lang="ja-JP" altLang="it-IT" sz="1350" b="1">
                <a:latin typeface="Yu Gothic" panose="020B0400000000000000" pitchFamily="34" charset="-128"/>
                <a:ea typeface="Yu Gothic" panose="020B0400000000000000" pitchFamily="34" charset="-128"/>
              </a:rPr>
              <a:t>（</a:t>
            </a:r>
            <a:r>
              <a:rPr lang="ja-JP" altLang="en-US" sz="1350" b="1">
                <a:latin typeface="Yu Gothic" panose="020B0400000000000000" pitchFamily="34" charset="-128"/>
                <a:ea typeface="Yu Gothic" panose="020B0400000000000000" pitchFamily="34" charset="-128"/>
              </a:rPr>
              <a:t>持続可能な開発目標</a:t>
            </a:r>
            <a:r>
              <a:rPr lang="ja-JP" altLang="en-US" sz="1350" b="1" spc="-600">
                <a:latin typeface="Yu Gothic" panose="020B0400000000000000" pitchFamily="34" charset="-128"/>
                <a:ea typeface="Yu Gothic" panose="020B0400000000000000" pitchFamily="34" charset="-128"/>
              </a:rPr>
              <a:t>）</a:t>
            </a:r>
            <a:r>
              <a:rPr lang="ja-JP" altLang="en-US" sz="1350" b="1">
                <a:latin typeface="Yu Gothic" panose="020B0400000000000000" pitchFamily="34" charset="-128"/>
                <a:ea typeface="Yu Gothic" panose="020B0400000000000000" pitchFamily="34" charset="-128"/>
              </a:rPr>
              <a:t>に取り組む企業が増え、メディアでも広く紹介されています。</a:t>
            </a:r>
          </a:p>
          <a:p>
            <a:pPr algn="just">
              <a:lnSpc>
                <a:spcPct val="140000"/>
              </a:lnSpc>
            </a:pPr>
            <a:r>
              <a:rPr lang="ja-JP" altLang="en-US" sz="1350" b="1">
                <a:latin typeface="Yu Gothic" panose="020B0400000000000000" pitchFamily="34" charset="-128"/>
                <a:ea typeface="Yu Gothic" panose="020B0400000000000000" pitchFamily="34" charset="-128"/>
              </a:rPr>
              <a:t>本調査では、生活者の</a:t>
            </a:r>
            <a:r>
              <a:rPr lang="it-IT" altLang="ja-JP" sz="1350" b="1" dirty="0" err="1">
                <a:latin typeface="Yu Gothic" panose="020B0400000000000000" pitchFamily="34" charset="-128"/>
                <a:ea typeface="Yu Gothic" panose="020B0400000000000000" pitchFamily="34" charset="-128"/>
              </a:rPr>
              <a:t>SDGs</a:t>
            </a:r>
            <a:r>
              <a:rPr lang="ja-JP" altLang="en-US" sz="1350" b="1">
                <a:latin typeface="Yu Gothic" panose="020B0400000000000000" pitchFamily="34" charset="-128"/>
                <a:ea typeface="Yu Gothic" panose="020B0400000000000000" pitchFamily="34" charset="-128"/>
              </a:rPr>
              <a:t>への関心や社会課題の解決に取り組む企業への印象などを尋ねました。そこで明らかになった新聞読者の行動や価値観を紹介します。</a:t>
            </a:r>
          </a:p>
        </p:txBody>
      </p:sp>
      <p:sp>
        <p:nvSpPr>
          <p:cNvPr id="17" name="テキスト ボックス 16">
            <a:extLst>
              <a:ext uri="{FF2B5EF4-FFF2-40B4-BE49-F238E27FC236}">
                <a16:creationId xmlns:a16="http://schemas.microsoft.com/office/drawing/2014/main" id="{9DA90449-0BAC-FE41-AA03-B1F5A569A3F4}"/>
              </a:ext>
            </a:extLst>
          </p:cNvPr>
          <p:cNvSpPr txBox="1"/>
          <p:nvPr/>
        </p:nvSpPr>
        <p:spPr>
          <a:xfrm>
            <a:off x="5414168" y="4098698"/>
            <a:ext cx="3692525" cy="1733551"/>
          </a:xfrm>
          <a:prstGeom prst="rect">
            <a:avLst/>
          </a:prstGeom>
          <a:noFill/>
        </p:spPr>
        <p:txBody>
          <a:bodyPr wrap="square" lIns="0" tIns="0" rIns="0" bIns="0" rtlCol="0">
            <a:spAutoFit/>
          </a:bodyPr>
          <a:lstStyle/>
          <a:p>
            <a:pPr>
              <a:lnSpc>
                <a:spcPct val="170000"/>
              </a:lnSpc>
            </a:pPr>
            <a:r>
              <a:rPr lang="ja-JP" altLang="en-US" sz="900">
                <a:latin typeface="Meiryo" panose="020B0604030504040204" pitchFamily="34" charset="-128"/>
                <a:ea typeface="Meiryo" panose="020B0604030504040204" pitchFamily="34" charset="-128"/>
              </a:rPr>
              <a:t>調査概要</a:t>
            </a:r>
            <a:endParaRPr lang="en-US" altLang="ja-JP" sz="900" dirty="0">
              <a:latin typeface="Meiryo" panose="020B0604030504040204" pitchFamily="34" charset="-128"/>
              <a:ea typeface="Meiryo" panose="020B0604030504040204" pitchFamily="34" charset="-128"/>
            </a:endParaRPr>
          </a:p>
          <a:p>
            <a:pPr>
              <a:lnSpc>
                <a:spcPct val="120000"/>
              </a:lnSpc>
            </a:pPr>
            <a:r>
              <a:rPr lang="en-US" altLang="ja-JP" sz="875" dirty="0">
                <a:solidFill>
                  <a:srgbClr val="00A83D"/>
                </a:solidFill>
                <a:latin typeface="Meiryo" panose="020B0604030504040204" pitchFamily="34" charset="-128"/>
                <a:ea typeface="Meiryo" panose="020B0604030504040204" pitchFamily="34" charset="-128"/>
              </a:rPr>
              <a:t>•</a:t>
            </a:r>
            <a:r>
              <a:rPr lang="en-US" altLang="ja-JP" sz="875" dirty="0">
                <a:solidFill>
                  <a:srgbClr val="40B365"/>
                </a:solidFill>
                <a:latin typeface="Meiryo" panose="020B0604030504040204" pitchFamily="34" charset="-128"/>
                <a:ea typeface="Meiryo" panose="020B0604030504040204" pitchFamily="34" charset="-128"/>
              </a:rPr>
              <a:t> </a:t>
            </a:r>
            <a:r>
              <a:rPr lang="ja-JP" altLang="en-US" sz="875">
                <a:latin typeface="Meiryo" panose="020B0604030504040204" pitchFamily="34" charset="-128"/>
                <a:ea typeface="Meiryo" panose="020B0604030504040204" pitchFamily="34" charset="-128"/>
              </a:rPr>
              <a:t>調査名＝</a:t>
            </a:r>
            <a:r>
              <a:rPr lang="en-US" altLang="ja-JP" sz="875" dirty="0">
                <a:latin typeface="Meiryo" panose="020B0604030504040204" pitchFamily="34" charset="-128"/>
                <a:ea typeface="Meiryo" panose="020B0604030504040204" pitchFamily="34" charset="-128"/>
              </a:rPr>
              <a:t>SDGs</a:t>
            </a:r>
            <a:r>
              <a:rPr lang="ja-JP" altLang="en-US" sz="875">
                <a:latin typeface="Meiryo" panose="020B0604030504040204" pitchFamily="34" charset="-128"/>
                <a:ea typeface="Meiryo" panose="020B0604030504040204" pitchFamily="34" charset="-128"/>
              </a:rPr>
              <a:t>・</a:t>
            </a:r>
            <a:r>
              <a:rPr lang="en-US" altLang="ja-JP" sz="875" dirty="0">
                <a:latin typeface="Meiryo" panose="020B0604030504040204" pitchFamily="34" charset="-128"/>
                <a:ea typeface="Meiryo" panose="020B0604030504040204" pitchFamily="34" charset="-128"/>
              </a:rPr>
              <a:t>SNS</a:t>
            </a:r>
            <a:r>
              <a:rPr lang="ja-JP" altLang="en-US" sz="875">
                <a:latin typeface="Meiryo" panose="020B0604030504040204" pitchFamily="34" charset="-128"/>
                <a:ea typeface="Meiryo" panose="020B0604030504040204" pitchFamily="34" charset="-128"/>
              </a:rPr>
              <a:t>の視点から見た新聞メディア・新聞広告</a:t>
            </a:r>
          </a:p>
          <a:p>
            <a:pPr>
              <a:lnSpc>
                <a:spcPct val="120000"/>
              </a:lnSpc>
            </a:pPr>
            <a:r>
              <a:rPr lang="ja-JP" altLang="en-US" sz="875">
                <a:latin typeface="Meiryo" panose="020B0604030504040204" pitchFamily="34" charset="-128"/>
                <a:ea typeface="Meiryo" panose="020B0604030504040204" pitchFamily="34" charset="-128"/>
              </a:rPr>
              <a:t>　　　　　</a:t>
            </a:r>
            <a:r>
              <a:rPr lang="en-US" altLang="ja-JP" sz="875" dirty="0">
                <a:latin typeface="Meiryo" panose="020B0604030504040204" pitchFamily="34" charset="-128"/>
                <a:ea typeface="Meiryo" panose="020B0604030504040204" pitchFamily="34" charset="-128"/>
              </a:rPr>
              <a:t>―</a:t>
            </a:r>
            <a:r>
              <a:rPr lang="en-US" altLang="ja-JP" sz="875" spc="100" dirty="0">
                <a:latin typeface="Meiryo" panose="020B0604030504040204" pitchFamily="34" charset="-128"/>
                <a:ea typeface="Meiryo" panose="020B0604030504040204" pitchFamily="34" charset="-128"/>
              </a:rPr>
              <a:t>―</a:t>
            </a:r>
            <a:r>
              <a:rPr lang="ja-JP" altLang="en-US" sz="875">
                <a:latin typeface="Meiryo" panose="020B0604030504040204" pitchFamily="34" charset="-128"/>
                <a:ea typeface="Meiryo" panose="020B0604030504040204" pitchFamily="34" charset="-128"/>
              </a:rPr>
              <a:t>社会課題と情報発信をめぐる意識調査（</a:t>
            </a:r>
            <a:r>
              <a:rPr lang="en-US" altLang="ja-JP" sz="875" dirty="0">
                <a:latin typeface="Meiryo" panose="020B0604030504040204" pitchFamily="34" charset="-128"/>
                <a:ea typeface="Meiryo" panose="020B0604030504040204" pitchFamily="34" charset="-128"/>
              </a:rPr>
              <a:t>SDGs</a:t>
            </a:r>
            <a:r>
              <a:rPr lang="ja-JP" altLang="en-US" sz="875">
                <a:latin typeface="Meiryo" panose="020B0604030504040204" pitchFamily="34" charset="-128"/>
                <a:ea typeface="Meiryo" panose="020B0604030504040204" pitchFamily="34" charset="-128"/>
              </a:rPr>
              <a:t>編）</a:t>
            </a:r>
          </a:p>
          <a:p>
            <a:pPr>
              <a:lnSpc>
                <a:spcPct val="120000"/>
              </a:lnSpc>
            </a:pPr>
            <a:r>
              <a:rPr lang="en-US" altLang="ja-JP" sz="875" dirty="0">
                <a:solidFill>
                  <a:srgbClr val="00A83D"/>
                </a:solidFill>
                <a:latin typeface="Meiryo" panose="020B0604030504040204" pitchFamily="34" charset="-128"/>
                <a:ea typeface="Meiryo" panose="020B0604030504040204" pitchFamily="34" charset="-128"/>
              </a:rPr>
              <a:t>•</a:t>
            </a:r>
            <a:r>
              <a:rPr lang="en-US" altLang="ja-JP" sz="875" dirty="0">
                <a:solidFill>
                  <a:srgbClr val="40B365"/>
                </a:solidFill>
                <a:latin typeface="Meiryo" panose="020B0604030504040204" pitchFamily="34" charset="-128"/>
                <a:ea typeface="Meiryo" panose="020B0604030504040204" pitchFamily="34" charset="-128"/>
              </a:rPr>
              <a:t> </a:t>
            </a:r>
            <a:r>
              <a:rPr lang="ja-JP" altLang="en-US" sz="875">
                <a:latin typeface="Meiryo" panose="020B0604030504040204" pitchFamily="34" charset="-128"/>
                <a:ea typeface="Meiryo" panose="020B0604030504040204" pitchFamily="34" charset="-128"/>
              </a:rPr>
              <a:t>地域＝全国　</a:t>
            </a:r>
          </a:p>
          <a:p>
            <a:pPr>
              <a:lnSpc>
                <a:spcPct val="120000"/>
              </a:lnSpc>
            </a:pPr>
            <a:r>
              <a:rPr lang="en-US" altLang="ja-JP" sz="875" dirty="0">
                <a:solidFill>
                  <a:srgbClr val="00A83D"/>
                </a:solidFill>
                <a:latin typeface="Meiryo" panose="020B0604030504040204" pitchFamily="34" charset="-128"/>
                <a:ea typeface="Meiryo" panose="020B0604030504040204" pitchFamily="34" charset="-128"/>
              </a:rPr>
              <a:t>•</a:t>
            </a:r>
            <a:r>
              <a:rPr lang="en-US" altLang="ja-JP" sz="875" dirty="0">
                <a:solidFill>
                  <a:srgbClr val="40B365"/>
                </a:solidFill>
                <a:latin typeface="Meiryo" panose="020B0604030504040204" pitchFamily="34" charset="-128"/>
                <a:ea typeface="Meiryo" panose="020B0604030504040204" pitchFamily="34" charset="-128"/>
              </a:rPr>
              <a:t> </a:t>
            </a:r>
            <a:r>
              <a:rPr lang="ja-JP" altLang="en-US" sz="875">
                <a:latin typeface="Meiryo" panose="020B0604030504040204" pitchFamily="34" charset="-128"/>
                <a:ea typeface="Meiryo" panose="020B0604030504040204" pitchFamily="34" charset="-128"/>
              </a:rPr>
              <a:t>対象＝</a:t>
            </a:r>
            <a:r>
              <a:rPr lang="en-US" altLang="ja-JP" sz="875" dirty="0">
                <a:latin typeface="Meiryo" panose="020B0604030504040204" pitchFamily="34" charset="-128"/>
                <a:ea typeface="Meiryo" panose="020B0604030504040204" pitchFamily="34" charset="-128"/>
              </a:rPr>
              <a:t>15</a:t>
            </a:r>
            <a:r>
              <a:rPr lang="ja-JP" altLang="en-US" sz="875">
                <a:latin typeface="Meiryo" panose="020B0604030504040204" pitchFamily="34" charset="-128"/>
                <a:ea typeface="Meiryo" panose="020B0604030504040204" pitchFamily="34" charset="-128"/>
              </a:rPr>
              <a:t>歳から</a:t>
            </a:r>
            <a:r>
              <a:rPr lang="en-US" altLang="ja-JP" sz="875" dirty="0">
                <a:latin typeface="Meiryo" panose="020B0604030504040204" pitchFamily="34" charset="-128"/>
                <a:ea typeface="Meiryo" panose="020B0604030504040204" pitchFamily="34" charset="-128"/>
              </a:rPr>
              <a:t>79</a:t>
            </a:r>
            <a:r>
              <a:rPr lang="ja-JP" altLang="en-US" sz="875">
                <a:latin typeface="Meiryo" panose="020B0604030504040204" pitchFamily="34" charset="-128"/>
                <a:ea typeface="Meiryo" panose="020B0604030504040204" pitchFamily="34" charset="-128"/>
              </a:rPr>
              <a:t>歳までの男女　</a:t>
            </a:r>
          </a:p>
          <a:p>
            <a:pPr>
              <a:lnSpc>
                <a:spcPct val="120000"/>
              </a:lnSpc>
            </a:pPr>
            <a:r>
              <a:rPr lang="en-US" altLang="ja-JP" sz="875" dirty="0">
                <a:solidFill>
                  <a:srgbClr val="00A83D"/>
                </a:solidFill>
                <a:latin typeface="Meiryo" panose="020B0604030504040204" pitchFamily="34" charset="-128"/>
                <a:ea typeface="Meiryo" panose="020B0604030504040204" pitchFamily="34" charset="-128"/>
              </a:rPr>
              <a:t>•</a:t>
            </a:r>
            <a:r>
              <a:rPr lang="en-US" altLang="ja-JP" sz="875" dirty="0">
                <a:solidFill>
                  <a:srgbClr val="00A407"/>
                </a:solidFill>
                <a:latin typeface="Meiryo" panose="020B0604030504040204" pitchFamily="34" charset="-128"/>
                <a:ea typeface="Meiryo" panose="020B0604030504040204" pitchFamily="34" charset="-128"/>
              </a:rPr>
              <a:t> </a:t>
            </a:r>
            <a:r>
              <a:rPr lang="ja-JP" altLang="en-US" sz="875">
                <a:latin typeface="Meiryo" panose="020B0604030504040204" pitchFamily="34" charset="-128"/>
                <a:ea typeface="Meiryo" panose="020B0604030504040204" pitchFamily="34" charset="-128"/>
              </a:rPr>
              <a:t>方法＝インターネットリサーチ　</a:t>
            </a:r>
          </a:p>
          <a:p>
            <a:pPr>
              <a:lnSpc>
                <a:spcPct val="120000"/>
              </a:lnSpc>
            </a:pPr>
            <a:r>
              <a:rPr lang="en-US" altLang="ja-JP" sz="875" dirty="0">
                <a:solidFill>
                  <a:srgbClr val="00A83D"/>
                </a:solidFill>
                <a:latin typeface="Meiryo" panose="020B0604030504040204" pitchFamily="34" charset="-128"/>
                <a:ea typeface="Meiryo" panose="020B0604030504040204" pitchFamily="34" charset="-128"/>
              </a:rPr>
              <a:t>•</a:t>
            </a:r>
            <a:r>
              <a:rPr lang="en-US" altLang="ja-JP" sz="875" dirty="0">
                <a:latin typeface="Meiryo" panose="020B0604030504040204" pitchFamily="34" charset="-128"/>
                <a:ea typeface="Meiryo" panose="020B0604030504040204" pitchFamily="34" charset="-128"/>
              </a:rPr>
              <a:t> </a:t>
            </a:r>
            <a:r>
              <a:rPr lang="ja-JP" altLang="en-US" sz="875">
                <a:latin typeface="Meiryo" panose="020B0604030504040204" pitchFamily="34" charset="-128"/>
                <a:ea typeface="Meiryo" panose="020B0604030504040204" pitchFamily="34" charset="-128"/>
              </a:rPr>
              <a:t>期間＝</a:t>
            </a:r>
            <a:r>
              <a:rPr lang="en-US" altLang="ja-JP" sz="875" dirty="0">
                <a:latin typeface="Meiryo" panose="020B0604030504040204" pitchFamily="34" charset="-128"/>
                <a:ea typeface="Meiryo" panose="020B0604030504040204" pitchFamily="34" charset="-128"/>
              </a:rPr>
              <a:t>2023</a:t>
            </a:r>
            <a:r>
              <a:rPr lang="ja-JP" altLang="en-US" sz="875">
                <a:latin typeface="Meiryo" panose="020B0604030504040204" pitchFamily="34" charset="-128"/>
                <a:ea typeface="Meiryo" panose="020B0604030504040204" pitchFamily="34" charset="-128"/>
              </a:rPr>
              <a:t>年１月</a:t>
            </a:r>
            <a:r>
              <a:rPr lang="en-US" altLang="ja-JP" sz="875" dirty="0">
                <a:latin typeface="Meiryo" panose="020B0604030504040204" pitchFamily="34" charset="-128"/>
                <a:ea typeface="Meiryo" panose="020B0604030504040204" pitchFamily="34" charset="-128"/>
              </a:rPr>
              <a:t>20</a:t>
            </a:r>
            <a:r>
              <a:rPr lang="ja-JP" altLang="en-US" sz="875">
                <a:latin typeface="Meiryo" panose="020B0604030504040204" pitchFamily="34" charset="-128"/>
                <a:ea typeface="Meiryo" panose="020B0604030504040204" pitchFamily="34" charset="-128"/>
              </a:rPr>
              <a:t>日から</a:t>
            </a:r>
            <a:r>
              <a:rPr lang="en-US" altLang="ja-JP" sz="875" dirty="0">
                <a:latin typeface="Meiryo" panose="020B0604030504040204" pitchFamily="34" charset="-128"/>
                <a:ea typeface="Meiryo" panose="020B0604030504040204" pitchFamily="34" charset="-128"/>
              </a:rPr>
              <a:t>22</a:t>
            </a:r>
            <a:r>
              <a:rPr lang="ja-JP" altLang="en-US" sz="875">
                <a:latin typeface="Meiryo" panose="020B0604030504040204" pitchFamily="34" charset="-128"/>
                <a:ea typeface="Meiryo" panose="020B0604030504040204" pitchFamily="34" charset="-128"/>
              </a:rPr>
              <a:t>日　</a:t>
            </a:r>
          </a:p>
          <a:p>
            <a:pPr>
              <a:lnSpc>
                <a:spcPct val="120000"/>
              </a:lnSpc>
            </a:pPr>
            <a:r>
              <a:rPr lang="en-US" altLang="ja-JP" sz="875" dirty="0">
                <a:solidFill>
                  <a:srgbClr val="00A83D"/>
                </a:solidFill>
                <a:latin typeface="Meiryo" panose="020B0604030504040204" pitchFamily="34" charset="-128"/>
                <a:ea typeface="Meiryo" panose="020B0604030504040204" pitchFamily="34" charset="-128"/>
              </a:rPr>
              <a:t>•</a:t>
            </a:r>
            <a:r>
              <a:rPr lang="en-US" altLang="ja-JP" sz="875" dirty="0">
                <a:solidFill>
                  <a:srgbClr val="00A407"/>
                </a:solidFill>
                <a:latin typeface="Meiryo" panose="020B0604030504040204" pitchFamily="34" charset="-128"/>
                <a:ea typeface="Meiryo" panose="020B0604030504040204" pitchFamily="34" charset="-128"/>
              </a:rPr>
              <a:t> </a:t>
            </a:r>
            <a:r>
              <a:rPr lang="ja-JP" altLang="en-US" sz="875">
                <a:latin typeface="Meiryo" panose="020B0604030504040204" pitchFamily="34" charset="-128"/>
                <a:ea typeface="Meiryo" panose="020B0604030504040204" pitchFamily="34" charset="-128"/>
              </a:rPr>
              <a:t>回答者数＝</a:t>
            </a:r>
            <a:r>
              <a:rPr lang="en-US" altLang="ja-JP" sz="875" dirty="0">
                <a:latin typeface="Meiryo" panose="020B0604030504040204" pitchFamily="34" charset="-128"/>
                <a:ea typeface="Meiryo" panose="020B0604030504040204" pitchFamily="34" charset="-128"/>
              </a:rPr>
              <a:t>1000</a:t>
            </a:r>
            <a:r>
              <a:rPr lang="ja-JP" altLang="en-US" sz="875">
                <a:latin typeface="Meiryo" panose="020B0604030504040204" pitchFamily="34" charset="-128"/>
                <a:ea typeface="Meiryo" panose="020B0604030504040204" pitchFamily="34" charset="-128"/>
              </a:rPr>
              <a:t>人（日本人の人口構成比に応じて抽出）　</a:t>
            </a:r>
          </a:p>
          <a:p>
            <a:pPr>
              <a:lnSpc>
                <a:spcPct val="120000"/>
              </a:lnSpc>
            </a:pPr>
            <a:r>
              <a:rPr lang="en-US" altLang="ja-JP" sz="875" dirty="0">
                <a:solidFill>
                  <a:srgbClr val="00A83D"/>
                </a:solidFill>
                <a:latin typeface="Meiryo" panose="020B0604030504040204" pitchFamily="34" charset="-128"/>
                <a:ea typeface="Meiryo" panose="020B0604030504040204" pitchFamily="34" charset="-128"/>
              </a:rPr>
              <a:t>•</a:t>
            </a:r>
            <a:r>
              <a:rPr lang="en-US" altLang="ja-JP" sz="875" dirty="0">
                <a:solidFill>
                  <a:srgbClr val="00A407"/>
                </a:solidFill>
                <a:latin typeface="Meiryo" panose="020B0604030504040204" pitchFamily="34" charset="-128"/>
                <a:ea typeface="Meiryo" panose="020B0604030504040204" pitchFamily="34" charset="-128"/>
              </a:rPr>
              <a:t> </a:t>
            </a:r>
            <a:r>
              <a:rPr lang="ja-JP" altLang="en-US" sz="875">
                <a:latin typeface="Meiryo" panose="020B0604030504040204" pitchFamily="34" charset="-128"/>
                <a:ea typeface="Meiryo" panose="020B0604030504040204" pitchFamily="34" charset="-128"/>
              </a:rPr>
              <a:t>調査会社＝株式会社クロス・マーケティング</a:t>
            </a:r>
          </a:p>
          <a:p>
            <a:pPr>
              <a:lnSpc>
                <a:spcPct val="120000"/>
              </a:lnSpc>
            </a:pPr>
            <a:endParaRPr lang="en-US" altLang="ja-JP" sz="900" dirty="0">
              <a:latin typeface="Meiryo" panose="020B0604030504040204" pitchFamily="34" charset="-128"/>
              <a:ea typeface="Meiryo" panose="020B0604030504040204" pitchFamily="34" charset="-128"/>
            </a:endParaRPr>
          </a:p>
        </p:txBody>
      </p:sp>
      <p:sp>
        <p:nvSpPr>
          <p:cNvPr id="3" name="角丸四角形 2">
            <a:extLst>
              <a:ext uri="{FF2B5EF4-FFF2-40B4-BE49-F238E27FC236}">
                <a16:creationId xmlns:a16="http://schemas.microsoft.com/office/drawing/2014/main" id="{5F0130C4-7ED1-374A-A9E4-FB48F6A9B861}"/>
              </a:ext>
            </a:extLst>
          </p:cNvPr>
          <p:cNvSpPr/>
          <p:nvPr/>
        </p:nvSpPr>
        <p:spPr>
          <a:xfrm>
            <a:off x="5414168" y="5784158"/>
            <a:ext cx="4165600" cy="584200"/>
          </a:xfrm>
          <a:prstGeom prst="round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EB11E864-F43B-0A41-B523-90243A6083A4}"/>
              </a:ext>
            </a:extLst>
          </p:cNvPr>
          <p:cNvSpPr txBox="1"/>
          <p:nvPr/>
        </p:nvSpPr>
        <p:spPr>
          <a:xfrm>
            <a:off x="5535626" y="5856210"/>
            <a:ext cx="3944667" cy="457818"/>
          </a:xfrm>
          <a:prstGeom prst="rect">
            <a:avLst/>
          </a:prstGeom>
          <a:noFill/>
        </p:spPr>
        <p:txBody>
          <a:bodyPr wrap="square" lIns="0" tIns="0" rIns="0" bIns="0" rtlCol="0">
            <a:spAutoFit/>
          </a:bodyPr>
          <a:lstStyle/>
          <a:p>
            <a:pPr algn="just">
              <a:lnSpc>
                <a:spcPct val="114000"/>
              </a:lnSpc>
            </a:pPr>
            <a:r>
              <a:rPr lang="ja-JP" altLang="en-US" sz="850">
                <a:latin typeface="Meiryo" panose="020B0604030504040204" pitchFamily="34" charset="-128"/>
                <a:ea typeface="Meiryo" panose="020B0604030504040204" pitchFamily="34" charset="-128"/>
              </a:rPr>
              <a:t>本調査では</a:t>
            </a:r>
            <a:r>
              <a:rPr lang="ja-JP" altLang="en-US" sz="850" spc="-400">
                <a:latin typeface="Meiryo" panose="020B0604030504040204" pitchFamily="34" charset="-128"/>
                <a:ea typeface="Meiryo" panose="020B0604030504040204" pitchFamily="34" charset="-128"/>
              </a:rPr>
              <a:t>、</a:t>
            </a:r>
            <a:r>
              <a:rPr lang="ja-JP" altLang="en-US" sz="850">
                <a:latin typeface="Meiryo" panose="020B0604030504040204" pitchFamily="34" charset="-128"/>
                <a:ea typeface="Meiryo" panose="020B0604030504040204" pitchFamily="34" charset="-128"/>
              </a:rPr>
              <a:t>「紙」の新聞だけでなく電子版やインターネット経由で新聞の情報を見聞きする人を含め、週１日以上接している人を「新聞読者</a:t>
            </a:r>
            <a:r>
              <a:rPr lang="ja-JP" altLang="en-US" sz="850" spc="-400">
                <a:latin typeface="Meiryo" panose="020B0604030504040204" pitchFamily="34" charset="-128"/>
                <a:ea typeface="Meiryo" panose="020B0604030504040204" pitchFamily="34" charset="-128"/>
              </a:rPr>
              <a:t>」、</a:t>
            </a:r>
            <a:r>
              <a:rPr lang="ja-JP" altLang="en-US" sz="850">
                <a:latin typeface="Meiryo" panose="020B0604030504040204" pitchFamily="34" charset="-128"/>
                <a:ea typeface="Meiryo" panose="020B0604030504040204" pitchFamily="34" charset="-128"/>
              </a:rPr>
              <a:t>それ以外を「新聞低関与者」として集計しています。</a:t>
            </a:r>
            <a:endParaRPr lang="ja-JP" altLang="en-US" sz="85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638717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05DB364-4BF1-D443-B6D0-E47CD711273C}"/>
              </a:ext>
            </a:extLst>
          </p:cNvPr>
          <p:cNvPicPr>
            <a:picLocks noChangeAspect="1"/>
          </p:cNvPicPr>
          <p:nvPr/>
        </p:nvPicPr>
        <p:blipFill>
          <a:blip r:embed="rId2"/>
          <a:stretch>
            <a:fillRect/>
          </a:stretch>
        </p:blipFill>
        <p:spPr>
          <a:xfrm>
            <a:off x="450056" y="441854"/>
            <a:ext cx="800100" cy="800100"/>
          </a:xfrm>
          <a:prstGeom prst="rect">
            <a:avLst/>
          </a:prstGeom>
        </p:spPr>
      </p:pic>
      <p:sp>
        <p:nvSpPr>
          <p:cNvPr id="5" name="テキスト ボックス 4">
            <a:extLst>
              <a:ext uri="{FF2B5EF4-FFF2-40B4-BE49-F238E27FC236}">
                <a16:creationId xmlns:a16="http://schemas.microsoft.com/office/drawing/2014/main" id="{4DF1353A-2D7A-3D4D-B0D4-0C376C5E4DE9}"/>
              </a:ext>
            </a:extLst>
          </p:cNvPr>
          <p:cNvSpPr txBox="1"/>
          <p:nvPr/>
        </p:nvSpPr>
        <p:spPr>
          <a:xfrm>
            <a:off x="4087448" y="1130701"/>
            <a:ext cx="5812036" cy="877356"/>
          </a:xfrm>
          <a:prstGeom prst="rect">
            <a:avLst/>
          </a:prstGeom>
          <a:noFill/>
        </p:spPr>
        <p:txBody>
          <a:bodyPr wrap="square" lIns="0" tIns="0" rIns="0" bIns="0" rtlCol="0">
            <a:spAutoFit/>
          </a:bodyPr>
          <a:lstStyle/>
          <a:p>
            <a:pPr algn="just">
              <a:lnSpc>
                <a:spcPct val="137000"/>
              </a:lnSpc>
            </a:pPr>
            <a:r>
              <a:rPr lang="ja-JP" altLang="en-US" sz="1040" b="1" spc="10">
                <a:latin typeface="Yu Gothic" panose="020B0400000000000000" pitchFamily="34" charset="-128"/>
                <a:ea typeface="Yu Gothic" panose="020B0400000000000000" pitchFamily="34" charset="-128"/>
              </a:rPr>
              <a:t>新聞などさまざまなメディアで「</a:t>
            </a:r>
            <a:r>
              <a:rPr lang="it-IT" altLang="ja-JP" sz="1040" b="1" spc="10" dirty="0" err="1">
                <a:latin typeface="Yu Gothic" panose="020B0400000000000000" pitchFamily="34" charset="-128"/>
                <a:ea typeface="Yu Gothic" panose="020B0400000000000000" pitchFamily="34" charset="-128"/>
              </a:rPr>
              <a:t>SDGs</a:t>
            </a:r>
            <a:r>
              <a:rPr lang="ja-JP" altLang="it-IT" sz="1040" b="1" spc="-400">
                <a:latin typeface="Yu Gothic" panose="020B0400000000000000" pitchFamily="34" charset="-128"/>
                <a:ea typeface="Yu Gothic" panose="020B0400000000000000" pitchFamily="34" charset="-128"/>
              </a:rPr>
              <a:t>」</a:t>
            </a:r>
            <a:r>
              <a:rPr lang="ja-JP" altLang="it-IT" sz="1040" b="1" spc="10">
                <a:latin typeface="Yu Gothic" panose="020B0400000000000000" pitchFamily="34" charset="-128"/>
                <a:ea typeface="Yu Gothic" panose="020B0400000000000000" pitchFamily="34" charset="-128"/>
              </a:rPr>
              <a:t>「</a:t>
            </a:r>
            <a:r>
              <a:rPr lang="ja-JP" altLang="en-US" sz="1040" b="1" spc="10">
                <a:latin typeface="Yu Gothic" panose="020B0400000000000000" pitchFamily="34" charset="-128"/>
                <a:ea typeface="Yu Gothic" panose="020B0400000000000000" pitchFamily="34" charset="-128"/>
              </a:rPr>
              <a:t>カーボンニュートラル・脱炭素」に関するニュースが報じられています。新聞読者のうち</a:t>
            </a:r>
            <a:r>
              <a:rPr lang="en-US" altLang="ja-JP" sz="1040" b="1" spc="10" dirty="0">
                <a:latin typeface="Yu Gothic" panose="020B0400000000000000" pitchFamily="34" charset="-128"/>
                <a:ea typeface="Yu Gothic" panose="020B0400000000000000" pitchFamily="34" charset="-128"/>
              </a:rPr>
              <a:t>52.8</a:t>
            </a:r>
            <a:r>
              <a:rPr lang="ja-JP" altLang="en-US" sz="1040" b="1" spc="10">
                <a:latin typeface="Yu Gothic" panose="020B0400000000000000" pitchFamily="34" charset="-128"/>
                <a:ea typeface="Yu Gothic" panose="020B0400000000000000" pitchFamily="34" charset="-128"/>
              </a:rPr>
              <a:t>％が</a:t>
            </a:r>
            <a:r>
              <a:rPr lang="it-IT" altLang="ja-JP" sz="1040" b="1" spc="10" dirty="0" err="1">
                <a:latin typeface="Yu Gothic" panose="020B0400000000000000" pitchFamily="34" charset="-128"/>
                <a:ea typeface="Yu Gothic" panose="020B0400000000000000" pitchFamily="34" charset="-128"/>
              </a:rPr>
              <a:t>SDGs</a:t>
            </a:r>
            <a:r>
              <a:rPr lang="ja-JP" altLang="en-US" sz="1040" b="1" spc="10">
                <a:latin typeface="Yu Gothic" panose="020B0400000000000000" pitchFamily="34" charset="-128"/>
                <a:ea typeface="Yu Gothic" panose="020B0400000000000000" pitchFamily="34" charset="-128"/>
              </a:rPr>
              <a:t>を、</a:t>
            </a:r>
            <a:r>
              <a:rPr lang="en-US" altLang="ja-JP" sz="1040" b="1" spc="10" dirty="0">
                <a:latin typeface="Yu Gothic" panose="020B0400000000000000" pitchFamily="34" charset="-128"/>
                <a:ea typeface="Yu Gothic" panose="020B0400000000000000" pitchFamily="34" charset="-128"/>
              </a:rPr>
              <a:t>43.0</a:t>
            </a:r>
            <a:r>
              <a:rPr lang="ja-JP" altLang="en-US" sz="1040" b="1" spc="10">
                <a:latin typeface="Yu Gothic" panose="020B0400000000000000" pitchFamily="34" charset="-128"/>
                <a:ea typeface="Yu Gothic" panose="020B0400000000000000" pitchFamily="34" charset="-128"/>
              </a:rPr>
              <a:t>％がカーボンニュートラル・脱炭素を「内</a:t>
            </a:r>
            <a:r>
              <a:rPr lang="ja-JP" altLang="en-US" sz="1040" b="1" spc="-400">
                <a:latin typeface="Yu Gothic" panose="020B0400000000000000" pitchFamily="34" charset="-128"/>
                <a:ea typeface="Yu Gothic" panose="020B0400000000000000" pitchFamily="34" charset="-128"/>
              </a:rPr>
              <a:t>容</a:t>
            </a:r>
            <a:r>
              <a:rPr lang="ja-JP" altLang="en-US" sz="1040" b="1" spc="10">
                <a:latin typeface="Yu Gothic" panose="020B0400000000000000" pitchFamily="34" charset="-128"/>
                <a:ea typeface="Yu Gothic" panose="020B0400000000000000" pitchFamily="34" charset="-128"/>
              </a:rPr>
              <a:t>（意味</a:t>
            </a:r>
            <a:r>
              <a:rPr lang="ja-JP" altLang="en-US" sz="1040" b="1" spc="-400">
                <a:latin typeface="Yu Gothic" panose="020B0400000000000000" pitchFamily="34" charset="-128"/>
                <a:ea typeface="Yu Gothic" panose="020B0400000000000000" pitchFamily="34" charset="-128"/>
              </a:rPr>
              <a:t>）</a:t>
            </a:r>
            <a:r>
              <a:rPr lang="ja-JP" altLang="en-US" sz="1040" b="1" spc="10">
                <a:latin typeface="Yu Gothic" panose="020B0400000000000000" pitchFamily="34" charset="-128"/>
                <a:ea typeface="Yu Gothic" panose="020B0400000000000000" pitchFamily="34" charset="-128"/>
              </a:rPr>
              <a:t>まで知っている」と回答しています。新聞読者の認知度は、新聞低関与者に比べそれぞれ約</a:t>
            </a:r>
            <a:r>
              <a:rPr lang="en-US" altLang="ja-JP" sz="1040" b="1" spc="10" dirty="0">
                <a:latin typeface="Yu Gothic" panose="020B0400000000000000" pitchFamily="34" charset="-128"/>
                <a:ea typeface="Yu Gothic" panose="020B0400000000000000" pitchFamily="34" charset="-128"/>
              </a:rPr>
              <a:t>20</a:t>
            </a:r>
            <a:r>
              <a:rPr lang="ja-JP" altLang="en-US" sz="1040" b="1" spc="10">
                <a:latin typeface="Yu Gothic" panose="020B0400000000000000" pitchFamily="34" charset="-128"/>
                <a:ea typeface="Yu Gothic" panose="020B0400000000000000" pitchFamily="34" charset="-128"/>
              </a:rPr>
              <a:t>ポイント上回っており、社会課題への理解が高いことがうかがえます。</a:t>
            </a:r>
          </a:p>
        </p:txBody>
      </p:sp>
      <p:pic>
        <p:nvPicPr>
          <p:cNvPr id="7" name="図 6">
            <a:extLst>
              <a:ext uri="{FF2B5EF4-FFF2-40B4-BE49-F238E27FC236}">
                <a16:creationId xmlns:a16="http://schemas.microsoft.com/office/drawing/2014/main" id="{FAFCE7AD-437D-304A-9C66-95189C5A4EE1}"/>
              </a:ext>
            </a:extLst>
          </p:cNvPr>
          <p:cNvPicPr>
            <a:picLocks noChangeAspect="1"/>
          </p:cNvPicPr>
          <p:nvPr/>
        </p:nvPicPr>
        <p:blipFill>
          <a:blip r:embed="rId3"/>
          <a:stretch>
            <a:fillRect/>
          </a:stretch>
        </p:blipFill>
        <p:spPr>
          <a:xfrm>
            <a:off x="10116873" y="7035270"/>
            <a:ext cx="279400" cy="279400"/>
          </a:xfrm>
          <a:prstGeom prst="rect">
            <a:avLst/>
          </a:prstGeom>
        </p:spPr>
      </p:pic>
      <p:sp>
        <p:nvSpPr>
          <p:cNvPr id="10" name="テキスト ボックス 9">
            <a:extLst>
              <a:ext uri="{FF2B5EF4-FFF2-40B4-BE49-F238E27FC236}">
                <a16:creationId xmlns:a16="http://schemas.microsoft.com/office/drawing/2014/main" id="{1CB741F6-9D5B-BD41-9DD3-923452D078F8}"/>
              </a:ext>
            </a:extLst>
          </p:cNvPr>
          <p:cNvSpPr txBox="1"/>
          <p:nvPr/>
        </p:nvSpPr>
        <p:spPr>
          <a:xfrm>
            <a:off x="1469297" y="542945"/>
            <a:ext cx="5532636" cy="453009"/>
          </a:xfrm>
          <a:prstGeom prst="rect">
            <a:avLst/>
          </a:prstGeom>
          <a:noFill/>
        </p:spPr>
        <p:txBody>
          <a:bodyPr wrap="square" lIns="0" tIns="0" rIns="0" bIns="0" rtlCol="0" anchor="t">
            <a:spAutoFit/>
          </a:bodyPr>
          <a:lstStyle/>
          <a:p>
            <a:pPr algn="just">
              <a:lnSpc>
                <a:spcPct val="120000"/>
              </a:lnSpc>
            </a:pPr>
            <a:r>
              <a:rPr lang="ja-JP" altLang="en-US" sz="2600" b="1">
                <a:solidFill>
                  <a:srgbClr val="00A83D"/>
                </a:solidFill>
                <a:latin typeface="Yu Gothic" panose="020B0400000000000000" pitchFamily="34" charset="-128"/>
                <a:ea typeface="Yu Gothic" panose="020B0400000000000000" pitchFamily="34" charset="-128"/>
              </a:rPr>
              <a:t>社会課題への理解が高い新聞読者</a:t>
            </a:r>
          </a:p>
        </p:txBody>
      </p:sp>
      <p:pic>
        <p:nvPicPr>
          <p:cNvPr id="8" name="図 7">
            <a:extLst>
              <a:ext uri="{FF2B5EF4-FFF2-40B4-BE49-F238E27FC236}">
                <a16:creationId xmlns:a16="http://schemas.microsoft.com/office/drawing/2014/main" id="{B8AF96F1-FADB-0848-AAC7-2F54B5468AEB}"/>
              </a:ext>
            </a:extLst>
          </p:cNvPr>
          <p:cNvPicPr>
            <a:picLocks noChangeAspect="1"/>
          </p:cNvPicPr>
          <p:nvPr/>
        </p:nvPicPr>
        <p:blipFill>
          <a:blip r:embed="rId4"/>
          <a:stretch>
            <a:fillRect/>
          </a:stretch>
        </p:blipFill>
        <p:spPr>
          <a:xfrm>
            <a:off x="1055422" y="2505605"/>
            <a:ext cx="8648700" cy="4394200"/>
          </a:xfrm>
          <a:prstGeom prst="rect">
            <a:avLst/>
          </a:prstGeom>
        </p:spPr>
      </p:pic>
    </p:spTree>
    <p:extLst>
      <p:ext uri="{BB962C8B-B14F-4D97-AF65-F5344CB8AC3E}">
        <p14:creationId xmlns:p14="http://schemas.microsoft.com/office/powerpoint/2010/main" val="850017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3014DE3-59F5-B242-B778-E3F8C0193A53}"/>
              </a:ext>
            </a:extLst>
          </p:cNvPr>
          <p:cNvPicPr>
            <a:picLocks noChangeAspect="1"/>
          </p:cNvPicPr>
          <p:nvPr/>
        </p:nvPicPr>
        <p:blipFill>
          <a:blip r:embed="rId2"/>
          <a:stretch>
            <a:fillRect/>
          </a:stretch>
        </p:blipFill>
        <p:spPr>
          <a:xfrm>
            <a:off x="450056" y="441854"/>
            <a:ext cx="800100" cy="800100"/>
          </a:xfrm>
          <a:prstGeom prst="rect">
            <a:avLst/>
          </a:prstGeom>
        </p:spPr>
      </p:pic>
      <p:sp>
        <p:nvSpPr>
          <p:cNvPr id="4" name="テキスト ボックス 3">
            <a:extLst>
              <a:ext uri="{FF2B5EF4-FFF2-40B4-BE49-F238E27FC236}">
                <a16:creationId xmlns:a16="http://schemas.microsoft.com/office/drawing/2014/main" id="{B4FEDAC0-1B9D-1944-A736-B232D54DD951}"/>
              </a:ext>
            </a:extLst>
          </p:cNvPr>
          <p:cNvSpPr txBox="1"/>
          <p:nvPr/>
        </p:nvSpPr>
        <p:spPr>
          <a:xfrm>
            <a:off x="1494695" y="424920"/>
            <a:ext cx="6861903" cy="933141"/>
          </a:xfrm>
          <a:prstGeom prst="rect">
            <a:avLst/>
          </a:prstGeom>
          <a:noFill/>
        </p:spPr>
        <p:txBody>
          <a:bodyPr wrap="square" lIns="0" tIns="0" rIns="0" bIns="0" rtlCol="0" anchor="t">
            <a:spAutoFit/>
          </a:bodyPr>
          <a:lstStyle/>
          <a:p>
            <a:pPr algn="just">
              <a:lnSpc>
                <a:spcPct val="120000"/>
              </a:lnSpc>
            </a:pPr>
            <a:r>
              <a:rPr lang="ja-JP" altLang="en-US" sz="2600" b="1">
                <a:solidFill>
                  <a:srgbClr val="00A83D"/>
                </a:solidFill>
                <a:latin typeface="Yu Gothic" panose="020B0400000000000000" pitchFamily="34" charset="-128"/>
                <a:ea typeface="Yu Gothic" panose="020B0400000000000000" pitchFamily="34" charset="-128"/>
              </a:rPr>
              <a:t>持続可能な社会の実現に向けた取り組みに</a:t>
            </a:r>
          </a:p>
          <a:p>
            <a:pPr algn="just">
              <a:lnSpc>
                <a:spcPct val="120000"/>
              </a:lnSpc>
            </a:pPr>
            <a:r>
              <a:rPr lang="ja-JP" altLang="en-US" sz="2600" b="1">
                <a:solidFill>
                  <a:srgbClr val="00A83D"/>
                </a:solidFill>
                <a:latin typeface="Yu Gothic" panose="020B0400000000000000" pitchFamily="34" charset="-128"/>
                <a:ea typeface="Yu Gothic" panose="020B0400000000000000" pitchFamily="34" charset="-128"/>
              </a:rPr>
              <a:t>関心が高い新聞読者</a:t>
            </a:r>
          </a:p>
        </p:txBody>
      </p:sp>
      <p:sp>
        <p:nvSpPr>
          <p:cNvPr id="5" name="テキスト ボックス 4">
            <a:extLst>
              <a:ext uri="{FF2B5EF4-FFF2-40B4-BE49-F238E27FC236}">
                <a16:creationId xmlns:a16="http://schemas.microsoft.com/office/drawing/2014/main" id="{2A8BC0A8-438B-974B-B7D8-84C93BF64BDA}"/>
              </a:ext>
            </a:extLst>
          </p:cNvPr>
          <p:cNvSpPr txBox="1"/>
          <p:nvPr/>
        </p:nvSpPr>
        <p:spPr>
          <a:xfrm>
            <a:off x="5078048" y="1123471"/>
            <a:ext cx="5005752" cy="1078821"/>
          </a:xfrm>
          <a:prstGeom prst="rect">
            <a:avLst/>
          </a:prstGeom>
          <a:noFill/>
        </p:spPr>
        <p:txBody>
          <a:bodyPr wrap="square" lIns="0" tIns="0" rIns="0" bIns="0" rtlCol="0">
            <a:spAutoFit/>
          </a:bodyPr>
          <a:lstStyle/>
          <a:p>
            <a:pPr algn="just">
              <a:lnSpc>
                <a:spcPct val="137000"/>
              </a:lnSpc>
            </a:pPr>
            <a:r>
              <a:rPr lang="ja-JP" altLang="it-IT" sz="1040" b="1" spc="10">
                <a:latin typeface="Yu Gothic" panose="020B0400000000000000" pitchFamily="34" charset="-128"/>
                <a:ea typeface="Yu Gothic" panose="020B0400000000000000" pitchFamily="34" charset="-128"/>
              </a:rPr>
              <a:t>「</a:t>
            </a:r>
            <a:r>
              <a:rPr lang="it-IT" altLang="ja-JP" sz="1040" b="1" spc="10" dirty="0" err="1">
                <a:latin typeface="Yu Gothic" panose="020B0400000000000000" pitchFamily="34" charset="-128"/>
                <a:ea typeface="Yu Gothic" panose="020B0400000000000000" pitchFamily="34" charset="-128"/>
              </a:rPr>
              <a:t>SDGs</a:t>
            </a:r>
            <a:r>
              <a:rPr lang="ja-JP" altLang="it-IT" sz="1040" b="1" spc="10">
                <a:latin typeface="Yu Gothic" panose="020B0400000000000000" pitchFamily="34" charset="-128"/>
                <a:ea typeface="Yu Gothic" panose="020B0400000000000000" pitchFamily="34" charset="-128"/>
              </a:rPr>
              <a:t>」</a:t>
            </a:r>
            <a:r>
              <a:rPr lang="ja-JP" altLang="en-US" sz="1040" b="1" spc="10">
                <a:latin typeface="Yu Gothic" panose="020B0400000000000000" pitchFamily="34" charset="-128"/>
                <a:ea typeface="Yu Gothic" panose="020B0400000000000000" pitchFamily="34" charset="-128"/>
              </a:rPr>
              <a:t>を知っている新聞読者の</a:t>
            </a:r>
            <a:r>
              <a:rPr lang="en-US" altLang="ja-JP" sz="1040" b="1" spc="10" dirty="0">
                <a:latin typeface="Yu Gothic" panose="020B0400000000000000" pitchFamily="34" charset="-128"/>
                <a:ea typeface="Yu Gothic" panose="020B0400000000000000" pitchFamily="34" charset="-128"/>
              </a:rPr>
              <a:t>69.1</a:t>
            </a:r>
            <a:r>
              <a:rPr lang="ja-JP" altLang="en-US" sz="1040" b="1" spc="10">
                <a:latin typeface="Yu Gothic" panose="020B0400000000000000" pitchFamily="34" charset="-128"/>
                <a:ea typeface="Yu Gothic" panose="020B0400000000000000" pitchFamily="34" charset="-128"/>
              </a:rPr>
              <a:t>％</a:t>
            </a:r>
            <a:r>
              <a:rPr lang="ja-JP" altLang="en-US" sz="1040" b="1" spc="-800">
                <a:latin typeface="Yu Gothic" panose="020B0400000000000000" pitchFamily="34" charset="-128"/>
                <a:ea typeface="Yu Gothic" panose="020B0400000000000000" pitchFamily="34" charset="-128"/>
              </a:rPr>
              <a:t>、</a:t>
            </a:r>
            <a:r>
              <a:rPr lang="ja-JP" altLang="en-US" sz="1040" b="1" spc="10">
                <a:latin typeface="Yu Gothic" panose="020B0400000000000000" pitchFamily="34" charset="-128"/>
                <a:ea typeface="Yu Gothic" panose="020B0400000000000000" pitchFamily="34" charset="-128"/>
              </a:rPr>
              <a:t>「カーボンニュートラル・脱炭素」を知っている新聞読者の</a:t>
            </a:r>
            <a:r>
              <a:rPr lang="en-US" altLang="ja-JP" sz="1040" b="1" spc="10" dirty="0">
                <a:latin typeface="Yu Gothic" panose="020B0400000000000000" pitchFamily="34" charset="-128"/>
                <a:ea typeface="Yu Gothic" panose="020B0400000000000000" pitchFamily="34" charset="-128"/>
              </a:rPr>
              <a:t>65.1</a:t>
            </a:r>
            <a:r>
              <a:rPr lang="ja-JP" altLang="en-US" sz="1040" b="1" spc="10">
                <a:latin typeface="Yu Gothic" panose="020B0400000000000000" pitchFamily="34" charset="-128"/>
                <a:ea typeface="Yu Gothic" panose="020B0400000000000000" pitchFamily="34" charset="-128"/>
              </a:rPr>
              <a:t>％が、これらの社会課題に関する取り組みに「とても関心がある」「やや関心がある」と答えました。一方、新聞低関与者の関心は、いずれも</a:t>
            </a:r>
            <a:r>
              <a:rPr lang="en-US" altLang="ja-JP" sz="1040" b="1" spc="10" dirty="0">
                <a:latin typeface="Yu Gothic" panose="020B0400000000000000" pitchFamily="34" charset="-128"/>
                <a:ea typeface="Yu Gothic" panose="020B0400000000000000" pitchFamily="34" charset="-128"/>
              </a:rPr>
              <a:t>40</a:t>
            </a:r>
            <a:r>
              <a:rPr lang="ja-JP" altLang="en-US" sz="1040" b="1" spc="10">
                <a:latin typeface="Yu Gothic" panose="020B0400000000000000" pitchFamily="34" charset="-128"/>
                <a:ea typeface="Yu Gothic" panose="020B0400000000000000" pitchFamily="34" charset="-128"/>
              </a:rPr>
              <a:t>％台にとどまります。新聞読者は、持続可能な社会の実現に向けた対応に高い関心を持っていることがうかがえます。</a:t>
            </a:r>
          </a:p>
        </p:txBody>
      </p:sp>
      <p:pic>
        <p:nvPicPr>
          <p:cNvPr id="6" name="図 5">
            <a:extLst>
              <a:ext uri="{FF2B5EF4-FFF2-40B4-BE49-F238E27FC236}">
                <a16:creationId xmlns:a16="http://schemas.microsoft.com/office/drawing/2014/main" id="{48C99489-AC3F-D440-AE18-C200B72DD377}"/>
              </a:ext>
            </a:extLst>
          </p:cNvPr>
          <p:cNvPicPr>
            <a:picLocks noChangeAspect="1"/>
          </p:cNvPicPr>
          <p:nvPr/>
        </p:nvPicPr>
        <p:blipFill>
          <a:blip r:embed="rId3"/>
          <a:stretch>
            <a:fillRect/>
          </a:stretch>
        </p:blipFill>
        <p:spPr>
          <a:xfrm>
            <a:off x="10116871" y="7043737"/>
            <a:ext cx="279400" cy="279400"/>
          </a:xfrm>
          <a:prstGeom prst="rect">
            <a:avLst/>
          </a:prstGeom>
        </p:spPr>
      </p:pic>
      <p:pic>
        <p:nvPicPr>
          <p:cNvPr id="8" name="図 7">
            <a:extLst>
              <a:ext uri="{FF2B5EF4-FFF2-40B4-BE49-F238E27FC236}">
                <a16:creationId xmlns:a16="http://schemas.microsoft.com/office/drawing/2014/main" id="{E35D7423-AA60-5044-9C3B-0C25EB48082E}"/>
              </a:ext>
            </a:extLst>
          </p:cNvPr>
          <p:cNvPicPr>
            <a:picLocks noChangeAspect="1"/>
          </p:cNvPicPr>
          <p:nvPr/>
        </p:nvPicPr>
        <p:blipFill>
          <a:blip r:embed="rId4"/>
          <a:stretch>
            <a:fillRect/>
          </a:stretch>
        </p:blipFill>
        <p:spPr>
          <a:xfrm>
            <a:off x="1049072" y="2592387"/>
            <a:ext cx="8661400" cy="4305300"/>
          </a:xfrm>
          <a:prstGeom prst="rect">
            <a:avLst/>
          </a:prstGeom>
        </p:spPr>
      </p:pic>
    </p:spTree>
    <p:extLst>
      <p:ext uri="{BB962C8B-B14F-4D97-AF65-F5344CB8AC3E}">
        <p14:creationId xmlns:p14="http://schemas.microsoft.com/office/powerpoint/2010/main" val="3903362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E973C77-FC45-9A44-AE52-FD5E2269E163}"/>
              </a:ext>
            </a:extLst>
          </p:cNvPr>
          <p:cNvPicPr>
            <a:picLocks noChangeAspect="1"/>
          </p:cNvPicPr>
          <p:nvPr/>
        </p:nvPicPr>
        <p:blipFill>
          <a:blip r:embed="rId2"/>
          <a:stretch>
            <a:fillRect/>
          </a:stretch>
        </p:blipFill>
        <p:spPr>
          <a:xfrm>
            <a:off x="450056" y="441854"/>
            <a:ext cx="800100" cy="800100"/>
          </a:xfrm>
          <a:prstGeom prst="rect">
            <a:avLst/>
          </a:prstGeom>
        </p:spPr>
      </p:pic>
      <p:sp>
        <p:nvSpPr>
          <p:cNvPr id="4" name="テキスト ボックス 3">
            <a:extLst>
              <a:ext uri="{FF2B5EF4-FFF2-40B4-BE49-F238E27FC236}">
                <a16:creationId xmlns:a16="http://schemas.microsoft.com/office/drawing/2014/main" id="{03F57D21-75CE-104F-96A0-F0F8994F1F16}"/>
              </a:ext>
            </a:extLst>
          </p:cNvPr>
          <p:cNvSpPr txBox="1"/>
          <p:nvPr/>
        </p:nvSpPr>
        <p:spPr>
          <a:xfrm>
            <a:off x="1486228" y="424920"/>
            <a:ext cx="6861903" cy="933141"/>
          </a:xfrm>
          <a:prstGeom prst="rect">
            <a:avLst/>
          </a:prstGeom>
          <a:noFill/>
        </p:spPr>
        <p:txBody>
          <a:bodyPr wrap="square" lIns="0" tIns="0" rIns="0" bIns="0" rtlCol="0" anchor="t">
            <a:spAutoFit/>
          </a:bodyPr>
          <a:lstStyle/>
          <a:p>
            <a:pPr algn="just">
              <a:lnSpc>
                <a:spcPct val="120000"/>
              </a:lnSpc>
            </a:pPr>
            <a:r>
              <a:rPr lang="ja-JP" altLang="en-US" sz="2600" b="1">
                <a:solidFill>
                  <a:srgbClr val="00A83D"/>
                </a:solidFill>
                <a:latin typeface="Yu Gothic" panose="020B0400000000000000" pitchFamily="34" charset="-128"/>
                <a:ea typeface="Yu Gothic" panose="020B0400000000000000" pitchFamily="34" charset="-128"/>
              </a:rPr>
              <a:t>新聞読者は地域社会を重視し</a:t>
            </a:r>
          </a:p>
          <a:p>
            <a:pPr algn="just">
              <a:lnSpc>
                <a:spcPct val="120000"/>
              </a:lnSpc>
            </a:pPr>
            <a:r>
              <a:rPr lang="ja-JP" altLang="en-US" sz="2600" b="1">
                <a:solidFill>
                  <a:srgbClr val="00A83D"/>
                </a:solidFill>
                <a:latin typeface="Yu Gothic" panose="020B0400000000000000" pitchFamily="34" charset="-128"/>
                <a:ea typeface="Yu Gothic" panose="020B0400000000000000" pitchFamily="34" charset="-128"/>
              </a:rPr>
              <a:t>社会課題解決に向け行動</a:t>
            </a:r>
          </a:p>
        </p:txBody>
      </p:sp>
      <p:sp>
        <p:nvSpPr>
          <p:cNvPr id="5" name="テキスト ボックス 4">
            <a:extLst>
              <a:ext uri="{FF2B5EF4-FFF2-40B4-BE49-F238E27FC236}">
                <a16:creationId xmlns:a16="http://schemas.microsoft.com/office/drawing/2014/main" id="{2B754CAD-5FB9-BF43-B757-D64D8D51A9B7}"/>
              </a:ext>
            </a:extLst>
          </p:cNvPr>
          <p:cNvSpPr txBox="1"/>
          <p:nvPr/>
        </p:nvSpPr>
        <p:spPr>
          <a:xfrm>
            <a:off x="785449" y="1995537"/>
            <a:ext cx="2533484" cy="2833148"/>
          </a:xfrm>
          <a:prstGeom prst="rect">
            <a:avLst/>
          </a:prstGeom>
          <a:noFill/>
        </p:spPr>
        <p:txBody>
          <a:bodyPr wrap="square" lIns="0" tIns="0" rIns="0" bIns="0" rtlCol="0">
            <a:spAutoFit/>
          </a:bodyPr>
          <a:lstStyle/>
          <a:p>
            <a:pPr algn="just">
              <a:lnSpc>
                <a:spcPct val="137000"/>
              </a:lnSpc>
            </a:pPr>
            <a:r>
              <a:rPr lang="ja-JP" altLang="en-US" sz="1040" b="1" spc="10">
                <a:latin typeface="Yu Gothic" panose="020B0400000000000000" pitchFamily="34" charset="-128"/>
                <a:ea typeface="Yu Gothic" panose="020B0400000000000000" pitchFamily="34" charset="-128"/>
              </a:rPr>
              <a:t>新聞読者は新聞低関与者よりも</a:t>
            </a:r>
            <a:r>
              <a:rPr lang="ja-JP" altLang="en-US" sz="1040" b="1" spc="-800">
                <a:latin typeface="Yu Gothic" panose="020B0400000000000000" pitchFamily="34" charset="-128"/>
                <a:ea typeface="Yu Gothic" panose="020B0400000000000000" pitchFamily="34" charset="-128"/>
              </a:rPr>
              <a:t>、</a:t>
            </a:r>
            <a:r>
              <a:rPr lang="ja-JP" altLang="en-US" sz="1040" b="1" spc="10">
                <a:latin typeface="Yu Gothic" panose="020B0400000000000000" pitchFamily="34" charset="-128"/>
                <a:ea typeface="Yu Gothic" panose="020B0400000000000000" pitchFamily="34" charset="-128"/>
              </a:rPr>
              <a:t>「地方銀行や信用金庫と取引する</a:t>
            </a:r>
            <a:r>
              <a:rPr lang="ja-JP" altLang="en-US" sz="1040" b="1" spc="-600">
                <a:latin typeface="Yu Gothic" panose="020B0400000000000000" pitchFamily="34" charset="-128"/>
                <a:ea typeface="Yu Gothic" panose="020B0400000000000000" pitchFamily="34" charset="-128"/>
              </a:rPr>
              <a:t>」</a:t>
            </a:r>
            <a:r>
              <a:rPr lang="ja-JP" altLang="en-US" sz="1040" b="1" spc="10">
                <a:latin typeface="Yu Gothic" panose="020B0400000000000000" pitchFamily="34" charset="-128"/>
                <a:ea typeface="Yu Gothic" panose="020B0400000000000000" pitchFamily="34" charset="-128"/>
              </a:rPr>
              <a:t>「お金や物品を寄付する</a:t>
            </a:r>
            <a:r>
              <a:rPr lang="ja-JP" altLang="en-US" sz="1040" b="1" spc="-600">
                <a:latin typeface="Yu Gothic" panose="020B0400000000000000" pitchFamily="34" charset="-128"/>
                <a:ea typeface="Yu Gothic" panose="020B0400000000000000" pitchFamily="34" charset="-128"/>
              </a:rPr>
              <a:t>」</a:t>
            </a:r>
            <a:r>
              <a:rPr lang="ja-JP" altLang="en-US" sz="1040" b="1" spc="10">
                <a:latin typeface="Yu Gothic" panose="020B0400000000000000" pitchFamily="34" charset="-128"/>
                <a:ea typeface="Yu Gothic" panose="020B0400000000000000" pitchFamily="34" charset="-128"/>
              </a:rPr>
              <a:t>「地域の商店街で買い物をする」といった傾向が見られ、地域社会を重視する姿勢がうかがえます。</a:t>
            </a:r>
          </a:p>
          <a:p>
            <a:pPr algn="just">
              <a:lnSpc>
                <a:spcPct val="137000"/>
              </a:lnSpc>
            </a:pPr>
            <a:r>
              <a:rPr lang="ja-JP" altLang="en-US" sz="1040" b="1" spc="10">
                <a:latin typeface="Yu Gothic" panose="020B0400000000000000" pitchFamily="34" charset="-128"/>
                <a:ea typeface="Yu Gothic" panose="020B0400000000000000" pitchFamily="34" charset="-128"/>
              </a:rPr>
              <a:t>また</a:t>
            </a:r>
            <a:r>
              <a:rPr lang="it-IT" altLang="ja-JP" sz="1040" b="1" spc="10" dirty="0" err="1">
                <a:latin typeface="Yu Gothic" panose="020B0400000000000000" pitchFamily="34" charset="-128"/>
                <a:ea typeface="Yu Gothic" panose="020B0400000000000000" pitchFamily="34" charset="-128"/>
              </a:rPr>
              <a:t>SDGs</a:t>
            </a:r>
            <a:r>
              <a:rPr lang="ja-JP" altLang="en-US" sz="1040" b="1" spc="10">
                <a:latin typeface="Yu Gothic" panose="020B0400000000000000" pitchFamily="34" charset="-128"/>
                <a:ea typeface="Yu Gothic" panose="020B0400000000000000" pitchFamily="34" charset="-128"/>
              </a:rPr>
              <a:t>に関連した行動に関し、新聞読者の</a:t>
            </a:r>
            <a:r>
              <a:rPr lang="en-US" altLang="ja-JP" sz="1040" b="1" spc="10" dirty="0">
                <a:latin typeface="Yu Gothic" panose="020B0400000000000000" pitchFamily="34" charset="-128"/>
                <a:ea typeface="Yu Gothic" panose="020B0400000000000000" pitchFamily="34" charset="-128"/>
              </a:rPr>
              <a:t>7</a:t>
            </a:r>
            <a:r>
              <a:rPr lang="ja-JP" altLang="en-US" sz="1040" b="1" spc="10">
                <a:latin typeface="Yu Gothic" panose="020B0400000000000000" pitchFamily="34" charset="-128"/>
                <a:ea typeface="Yu Gothic" panose="020B0400000000000000" pitchFamily="34" charset="-128"/>
              </a:rPr>
              <a:t>割以上の人が「ゴミの分別をしっかり行う</a:t>
            </a:r>
            <a:r>
              <a:rPr lang="ja-JP" altLang="en-US" sz="1040" b="1" spc="-600">
                <a:latin typeface="Yu Gothic" panose="020B0400000000000000" pitchFamily="34" charset="-128"/>
                <a:ea typeface="Yu Gothic" panose="020B0400000000000000" pitchFamily="34" charset="-128"/>
              </a:rPr>
              <a:t>」</a:t>
            </a:r>
            <a:r>
              <a:rPr lang="ja-JP" altLang="en-US" sz="1040" b="1" spc="10">
                <a:latin typeface="Yu Gothic" panose="020B0400000000000000" pitchFamily="34" charset="-128"/>
                <a:ea typeface="Yu Gothic" panose="020B0400000000000000" pitchFamily="34" charset="-128"/>
              </a:rPr>
              <a:t>「買い物でエコバッグを使用する」「節電・節水など省エネルギーに努める」「食品の食べ残しや廃棄食料をなるべく減らすよう工夫・努力する」ことに取り組んでいます。社会課題の解決に向け積極的に行動していることが分かります。</a:t>
            </a:r>
          </a:p>
        </p:txBody>
      </p:sp>
      <p:pic>
        <p:nvPicPr>
          <p:cNvPr id="2" name="図 1">
            <a:extLst>
              <a:ext uri="{FF2B5EF4-FFF2-40B4-BE49-F238E27FC236}">
                <a16:creationId xmlns:a16="http://schemas.microsoft.com/office/drawing/2014/main" id="{E9648DBC-95ED-DB44-8403-1968ECAFF907}"/>
              </a:ext>
            </a:extLst>
          </p:cNvPr>
          <p:cNvPicPr>
            <a:picLocks noChangeAspect="1"/>
          </p:cNvPicPr>
          <p:nvPr/>
        </p:nvPicPr>
        <p:blipFill>
          <a:blip r:embed="rId3"/>
          <a:stretch>
            <a:fillRect/>
          </a:stretch>
        </p:blipFill>
        <p:spPr>
          <a:xfrm>
            <a:off x="1536699" y="5117570"/>
            <a:ext cx="1765300" cy="1778000"/>
          </a:xfrm>
          <a:prstGeom prst="rect">
            <a:avLst/>
          </a:prstGeom>
        </p:spPr>
      </p:pic>
      <p:pic>
        <p:nvPicPr>
          <p:cNvPr id="6" name="図 5">
            <a:extLst>
              <a:ext uri="{FF2B5EF4-FFF2-40B4-BE49-F238E27FC236}">
                <a16:creationId xmlns:a16="http://schemas.microsoft.com/office/drawing/2014/main" id="{B28CE5FF-3AE2-CE40-8F79-74081B0A7C6E}"/>
              </a:ext>
            </a:extLst>
          </p:cNvPr>
          <p:cNvPicPr>
            <a:picLocks noChangeAspect="1"/>
          </p:cNvPicPr>
          <p:nvPr/>
        </p:nvPicPr>
        <p:blipFill>
          <a:blip r:embed="rId4"/>
          <a:stretch>
            <a:fillRect/>
          </a:stretch>
        </p:blipFill>
        <p:spPr>
          <a:xfrm>
            <a:off x="3779569" y="1108604"/>
            <a:ext cx="6299200" cy="6019800"/>
          </a:xfrm>
          <a:prstGeom prst="rect">
            <a:avLst/>
          </a:prstGeom>
        </p:spPr>
      </p:pic>
      <p:pic>
        <p:nvPicPr>
          <p:cNvPr id="7" name="図 6">
            <a:extLst>
              <a:ext uri="{FF2B5EF4-FFF2-40B4-BE49-F238E27FC236}">
                <a16:creationId xmlns:a16="http://schemas.microsoft.com/office/drawing/2014/main" id="{8B3BABF3-358C-1349-ACD6-67D27EED6B29}"/>
              </a:ext>
            </a:extLst>
          </p:cNvPr>
          <p:cNvPicPr>
            <a:picLocks noChangeAspect="1"/>
          </p:cNvPicPr>
          <p:nvPr/>
        </p:nvPicPr>
        <p:blipFill>
          <a:blip r:embed="rId5"/>
          <a:stretch>
            <a:fillRect/>
          </a:stretch>
        </p:blipFill>
        <p:spPr>
          <a:xfrm>
            <a:off x="10122026" y="7043736"/>
            <a:ext cx="279400" cy="279400"/>
          </a:xfrm>
          <a:prstGeom prst="rect">
            <a:avLst/>
          </a:prstGeom>
        </p:spPr>
      </p:pic>
    </p:spTree>
    <p:extLst>
      <p:ext uri="{BB962C8B-B14F-4D97-AF65-F5344CB8AC3E}">
        <p14:creationId xmlns:p14="http://schemas.microsoft.com/office/powerpoint/2010/main" val="925737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F3DD111-3500-1946-BC2B-F4690D313FDC}"/>
              </a:ext>
            </a:extLst>
          </p:cNvPr>
          <p:cNvPicPr>
            <a:picLocks noChangeAspect="1"/>
          </p:cNvPicPr>
          <p:nvPr/>
        </p:nvPicPr>
        <p:blipFill>
          <a:blip r:embed="rId2"/>
          <a:stretch>
            <a:fillRect/>
          </a:stretch>
        </p:blipFill>
        <p:spPr>
          <a:xfrm>
            <a:off x="450056" y="441854"/>
            <a:ext cx="800100" cy="800100"/>
          </a:xfrm>
          <a:prstGeom prst="rect">
            <a:avLst/>
          </a:prstGeom>
        </p:spPr>
      </p:pic>
      <p:sp>
        <p:nvSpPr>
          <p:cNvPr id="4" name="テキスト ボックス 3">
            <a:extLst>
              <a:ext uri="{FF2B5EF4-FFF2-40B4-BE49-F238E27FC236}">
                <a16:creationId xmlns:a16="http://schemas.microsoft.com/office/drawing/2014/main" id="{275E1A12-CB26-3A43-86AB-66A042B966B8}"/>
              </a:ext>
            </a:extLst>
          </p:cNvPr>
          <p:cNvSpPr txBox="1"/>
          <p:nvPr/>
        </p:nvSpPr>
        <p:spPr>
          <a:xfrm>
            <a:off x="1486228" y="424920"/>
            <a:ext cx="6861903" cy="933141"/>
          </a:xfrm>
          <a:prstGeom prst="rect">
            <a:avLst/>
          </a:prstGeom>
          <a:noFill/>
        </p:spPr>
        <p:txBody>
          <a:bodyPr wrap="square" lIns="0" tIns="0" rIns="0" bIns="0" rtlCol="0" anchor="t">
            <a:spAutoFit/>
          </a:bodyPr>
          <a:lstStyle/>
          <a:p>
            <a:pPr algn="just">
              <a:lnSpc>
                <a:spcPct val="120000"/>
              </a:lnSpc>
            </a:pPr>
            <a:r>
              <a:rPr lang="ja-JP" altLang="en-US" sz="2600" b="1">
                <a:solidFill>
                  <a:srgbClr val="00A83D"/>
                </a:solidFill>
                <a:latin typeface="Yu Gothic" panose="020B0400000000000000" pitchFamily="34" charset="-128"/>
                <a:ea typeface="Yu Gothic" panose="020B0400000000000000" pitchFamily="34" charset="-128"/>
              </a:rPr>
              <a:t>社会課題の解決を重視する企業に</a:t>
            </a:r>
          </a:p>
          <a:p>
            <a:pPr algn="just">
              <a:lnSpc>
                <a:spcPct val="120000"/>
              </a:lnSpc>
            </a:pPr>
            <a:r>
              <a:rPr lang="ja-JP" altLang="en-US" sz="2600" b="1">
                <a:solidFill>
                  <a:srgbClr val="00A83D"/>
                </a:solidFill>
                <a:latin typeface="Yu Gothic" panose="020B0400000000000000" pitchFamily="34" charset="-128"/>
                <a:ea typeface="Yu Gothic" panose="020B0400000000000000" pitchFamily="34" charset="-128"/>
              </a:rPr>
              <a:t>好感を持つ新聞読者</a:t>
            </a:r>
          </a:p>
        </p:txBody>
      </p:sp>
      <p:sp>
        <p:nvSpPr>
          <p:cNvPr id="5" name="テキスト ボックス 4">
            <a:extLst>
              <a:ext uri="{FF2B5EF4-FFF2-40B4-BE49-F238E27FC236}">
                <a16:creationId xmlns:a16="http://schemas.microsoft.com/office/drawing/2014/main" id="{8D2F0902-0EC5-7F4B-A282-7B2D3E2668A6}"/>
              </a:ext>
            </a:extLst>
          </p:cNvPr>
          <p:cNvSpPr txBox="1"/>
          <p:nvPr/>
        </p:nvSpPr>
        <p:spPr>
          <a:xfrm>
            <a:off x="785449" y="1995537"/>
            <a:ext cx="2779018" cy="2175275"/>
          </a:xfrm>
          <a:prstGeom prst="rect">
            <a:avLst/>
          </a:prstGeom>
          <a:noFill/>
        </p:spPr>
        <p:txBody>
          <a:bodyPr wrap="square" lIns="0" tIns="0" rIns="0" bIns="0" rtlCol="0">
            <a:spAutoFit/>
          </a:bodyPr>
          <a:lstStyle/>
          <a:p>
            <a:pPr algn="just">
              <a:lnSpc>
                <a:spcPct val="137000"/>
              </a:lnSpc>
            </a:pPr>
            <a:r>
              <a:rPr lang="ja-JP" altLang="it-IT" sz="1040" b="1" spc="10">
                <a:latin typeface="Yu Gothic" panose="020B0400000000000000" pitchFamily="34" charset="-128"/>
                <a:ea typeface="Yu Gothic" panose="020B0400000000000000" pitchFamily="34" charset="-128"/>
              </a:rPr>
              <a:t>「</a:t>
            </a:r>
            <a:r>
              <a:rPr lang="it-IT" altLang="ja-JP" sz="1040" b="1" spc="10" dirty="0" err="1">
                <a:latin typeface="Yu Gothic" panose="020B0400000000000000" pitchFamily="34" charset="-128"/>
                <a:ea typeface="Yu Gothic" panose="020B0400000000000000" pitchFamily="34" charset="-128"/>
              </a:rPr>
              <a:t>SDGs</a:t>
            </a:r>
            <a:r>
              <a:rPr lang="ja-JP" altLang="it-IT" sz="1040" b="1" spc="10">
                <a:latin typeface="Yu Gothic" panose="020B0400000000000000" pitchFamily="34" charset="-128"/>
                <a:ea typeface="Yu Gothic" panose="020B0400000000000000" pitchFamily="34" charset="-128"/>
              </a:rPr>
              <a:t>」「</a:t>
            </a:r>
            <a:r>
              <a:rPr lang="ja-JP" altLang="en-US" sz="1040" b="1" spc="10">
                <a:latin typeface="Yu Gothic" panose="020B0400000000000000" pitchFamily="34" charset="-128"/>
                <a:ea typeface="Yu Gothic" panose="020B0400000000000000" pitchFamily="34" charset="-128"/>
              </a:rPr>
              <a:t>カーボンニュートラル・脱炭素」に積極的に取り組んでいる企業に対し、新聞読者の７割以上が「社会に貢献していると思う」「好感が持てる」「信用・信頼できる」と回答し、好意的に捉えています。</a:t>
            </a:r>
          </a:p>
          <a:p>
            <a:pPr algn="just">
              <a:lnSpc>
                <a:spcPct val="137000"/>
              </a:lnSpc>
            </a:pPr>
            <a:r>
              <a:rPr lang="ja-JP" altLang="en-US" sz="1040" b="1" spc="10">
                <a:latin typeface="Yu Gothic" panose="020B0400000000000000" pitchFamily="34" charset="-128"/>
                <a:ea typeface="Yu Gothic" panose="020B0400000000000000" pitchFamily="34" charset="-128"/>
              </a:rPr>
              <a:t>また、新聞読者は新聞低関与者よりも</a:t>
            </a:r>
            <a:r>
              <a:rPr lang="ja-JP" altLang="en-US" sz="1040" b="1" spc="-800">
                <a:latin typeface="Yu Gothic" panose="020B0400000000000000" pitchFamily="34" charset="-128"/>
                <a:ea typeface="Yu Gothic" panose="020B0400000000000000" pitchFamily="34" charset="-128"/>
              </a:rPr>
              <a:t>、</a:t>
            </a:r>
            <a:r>
              <a:rPr lang="ja-JP" altLang="en-US" sz="1040" b="1" spc="10">
                <a:latin typeface="Yu Gothic" panose="020B0400000000000000" pitchFamily="34" charset="-128"/>
                <a:ea typeface="Yu Gothic" panose="020B0400000000000000" pitchFamily="34" charset="-128"/>
              </a:rPr>
              <a:t>「具体的な行動をもっと知りたい」「同業他社よりもひいきにしたくなる」「親しみを感じる」といった傾向が見られ、社会課題の解決に向けた取り組みを重視する姿勢がうかがえます。</a:t>
            </a:r>
          </a:p>
        </p:txBody>
      </p:sp>
      <p:pic>
        <p:nvPicPr>
          <p:cNvPr id="2" name="図 1">
            <a:extLst>
              <a:ext uri="{FF2B5EF4-FFF2-40B4-BE49-F238E27FC236}">
                <a16:creationId xmlns:a16="http://schemas.microsoft.com/office/drawing/2014/main" id="{B90E86DD-DBDB-874B-A15C-D619FE7C4AAB}"/>
              </a:ext>
            </a:extLst>
          </p:cNvPr>
          <p:cNvPicPr>
            <a:picLocks noChangeAspect="1"/>
          </p:cNvPicPr>
          <p:nvPr/>
        </p:nvPicPr>
        <p:blipFill>
          <a:blip r:embed="rId3"/>
          <a:stretch>
            <a:fillRect/>
          </a:stretch>
        </p:blipFill>
        <p:spPr>
          <a:xfrm>
            <a:off x="1311539" y="4575704"/>
            <a:ext cx="2057400" cy="1473200"/>
          </a:xfrm>
          <a:prstGeom prst="rect">
            <a:avLst/>
          </a:prstGeom>
        </p:spPr>
      </p:pic>
      <p:pic>
        <p:nvPicPr>
          <p:cNvPr id="6" name="図 5">
            <a:extLst>
              <a:ext uri="{FF2B5EF4-FFF2-40B4-BE49-F238E27FC236}">
                <a16:creationId xmlns:a16="http://schemas.microsoft.com/office/drawing/2014/main" id="{71C41D02-45C1-A448-949C-149CAB26AA8C}"/>
              </a:ext>
            </a:extLst>
          </p:cNvPr>
          <p:cNvPicPr>
            <a:picLocks noChangeAspect="1"/>
          </p:cNvPicPr>
          <p:nvPr/>
        </p:nvPicPr>
        <p:blipFill>
          <a:blip r:embed="rId4"/>
          <a:stretch>
            <a:fillRect/>
          </a:stretch>
        </p:blipFill>
        <p:spPr>
          <a:xfrm>
            <a:off x="3709723" y="1112837"/>
            <a:ext cx="6489700" cy="5791200"/>
          </a:xfrm>
          <a:prstGeom prst="rect">
            <a:avLst/>
          </a:prstGeom>
        </p:spPr>
      </p:pic>
      <p:pic>
        <p:nvPicPr>
          <p:cNvPr id="7" name="図 6">
            <a:extLst>
              <a:ext uri="{FF2B5EF4-FFF2-40B4-BE49-F238E27FC236}">
                <a16:creationId xmlns:a16="http://schemas.microsoft.com/office/drawing/2014/main" id="{8BF52CD6-A021-0B4E-8C4A-C362179C9406}"/>
              </a:ext>
            </a:extLst>
          </p:cNvPr>
          <p:cNvPicPr>
            <a:picLocks noChangeAspect="1"/>
          </p:cNvPicPr>
          <p:nvPr/>
        </p:nvPicPr>
        <p:blipFill>
          <a:blip r:embed="rId5"/>
          <a:stretch>
            <a:fillRect/>
          </a:stretch>
        </p:blipFill>
        <p:spPr>
          <a:xfrm>
            <a:off x="10125340" y="7035271"/>
            <a:ext cx="279400" cy="279400"/>
          </a:xfrm>
          <a:prstGeom prst="rect">
            <a:avLst/>
          </a:prstGeom>
        </p:spPr>
      </p:pic>
    </p:spTree>
    <p:extLst>
      <p:ext uri="{BB962C8B-B14F-4D97-AF65-F5344CB8AC3E}">
        <p14:creationId xmlns:p14="http://schemas.microsoft.com/office/powerpoint/2010/main" val="117919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6F43AE6-2914-A349-8C48-B7E0B73647DD}"/>
              </a:ext>
            </a:extLst>
          </p:cNvPr>
          <p:cNvPicPr>
            <a:picLocks noChangeAspect="1"/>
          </p:cNvPicPr>
          <p:nvPr/>
        </p:nvPicPr>
        <p:blipFill>
          <a:blip r:embed="rId2"/>
          <a:stretch>
            <a:fillRect/>
          </a:stretch>
        </p:blipFill>
        <p:spPr>
          <a:xfrm>
            <a:off x="450056" y="441854"/>
            <a:ext cx="800100" cy="800100"/>
          </a:xfrm>
          <a:prstGeom prst="rect">
            <a:avLst/>
          </a:prstGeom>
        </p:spPr>
      </p:pic>
      <p:sp>
        <p:nvSpPr>
          <p:cNvPr id="4" name="テキスト ボックス 3">
            <a:extLst>
              <a:ext uri="{FF2B5EF4-FFF2-40B4-BE49-F238E27FC236}">
                <a16:creationId xmlns:a16="http://schemas.microsoft.com/office/drawing/2014/main" id="{9444CCAF-9A98-664C-B73E-E1CB1DA8199A}"/>
              </a:ext>
            </a:extLst>
          </p:cNvPr>
          <p:cNvSpPr txBox="1"/>
          <p:nvPr/>
        </p:nvSpPr>
        <p:spPr>
          <a:xfrm>
            <a:off x="1486228" y="424920"/>
            <a:ext cx="6861903" cy="933141"/>
          </a:xfrm>
          <a:prstGeom prst="rect">
            <a:avLst/>
          </a:prstGeom>
          <a:noFill/>
        </p:spPr>
        <p:txBody>
          <a:bodyPr wrap="square" lIns="0" tIns="0" rIns="0" bIns="0" rtlCol="0" anchor="t">
            <a:spAutoFit/>
          </a:bodyPr>
          <a:lstStyle/>
          <a:p>
            <a:pPr algn="just">
              <a:lnSpc>
                <a:spcPct val="120000"/>
              </a:lnSpc>
            </a:pPr>
            <a:r>
              <a:rPr lang="ja-JP" altLang="en-US" sz="2600" b="1">
                <a:solidFill>
                  <a:srgbClr val="00A83D"/>
                </a:solidFill>
                <a:latin typeface="Yu Gothic" panose="020B0400000000000000" pitchFamily="34" charset="-128"/>
                <a:ea typeface="Yu Gothic" panose="020B0400000000000000" pitchFamily="34" charset="-128"/>
              </a:rPr>
              <a:t>社会貢献に積極的な企業姿勢が</a:t>
            </a:r>
          </a:p>
          <a:p>
            <a:pPr algn="just">
              <a:lnSpc>
                <a:spcPct val="120000"/>
              </a:lnSpc>
            </a:pPr>
            <a:r>
              <a:rPr lang="ja-JP" altLang="en-US" sz="2600" b="1">
                <a:solidFill>
                  <a:srgbClr val="00A83D"/>
                </a:solidFill>
                <a:latin typeface="Yu Gothic" panose="020B0400000000000000" pitchFamily="34" charset="-128"/>
                <a:ea typeface="Yu Gothic" panose="020B0400000000000000" pitchFamily="34" charset="-128"/>
              </a:rPr>
              <a:t>消費行動を促進</a:t>
            </a:r>
          </a:p>
        </p:txBody>
      </p:sp>
      <p:sp>
        <p:nvSpPr>
          <p:cNvPr id="5" name="テキスト ボックス 4">
            <a:extLst>
              <a:ext uri="{FF2B5EF4-FFF2-40B4-BE49-F238E27FC236}">
                <a16:creationId xmlns:a16="http://schemas.microsoft.com/office/drawing/2014/main" id="{B71A985E-A707-7847-BC70-C5FAECB064A5}"/>
              </a:ext>
            </a:extLst>
          </p:cNvPr>
          <p:cNvSpPr txBox="1"/>
          <p:nvPr/>
        </p:nvSpPr>
        <p:spPr>
          <a:xfrm>
            <a:off x="785449" y="1995537"/>
            <a:ext cx="2702818" cy="1955985"/>
          </a:xfrm>
          <a:prstGeom prst="rect">
            <a:avLst/>
          </a:prstGeom>
          <a:noFill/>
        </p:spPr>
        <p:txBody>
          <a:bodyPr wrap="square" lIns="0" tIns="0" rIns="0" bIns="0" rtlCol="0">
            <a:spAutoFit/>
          </a:bodyPr>
          <a:lstStyle/>
          <a:p>
            <a:pPr algn="just">
              <a:lnSpc>
                <a:spcPct val="137000"/>
              </a:lnSpc>
            </a:pPr>
            <a:r>
              <a:rPr lang="ja-JP" altLang="en-US" sz="1040" b="1" spc="10">
                <a:latin typeface="Yu Gothic" panose="020B0400000000000000" pitchFamily="34" charset="-128"/>
                <a:ea typeface="Yu Gothic" panose="020B0400000000000000" pitchFamily="34" charset="-128"/>
              </a:rPr>
              <a:t>商品・サービスの選択理由になる社会貢献活動として、新聞読者は新聞低関与者よりも、「カーボンニュートラル・脱炭素への取り組み」「</a:t>
            </a:r>
            <a:r>
              <a:rPr lang="it-IT" altLang="ja-JP" sz="1040" b="1" spc="10" dirty="0" err="1">
                <a:latin typeface="Yu Gothic" panose="020B0400000000000000" pitchFamily="34" charset="-128"/>
                <a:ea typeface="Yu Gothic" panose="020B0400000000000000" pitchFamily="34" charset="-128"/>
              </a:rPr>
              <a:t>SDGs</a:t>
            </a:r>
            <a:r>
              <a:rPr lang="ja-JP" altLang="en-US" sz="1040" b="1" spc="10">
                <a:latin typeface="Yu Gothic" panose="020B0400000000000000" pitchFamily="34" charset="-128"/>
                <a:ea typeface="Yu Gothic" panose="020B0400000000000000" pitchFamily="34" charset="-128"/>
              </a:rPr>
              <a:t>への取り組み」「地域（地元）への貢献」「新型コロナウイルス感染症防止への対応」「チャリティーや福祉活動」を重視する傾向が見られます。社会貢献に積極的な企業姿勢が、消費行動に大きな影響を与えていることがうかがえます。</a:t>
            </a:r>
          </a:p>
        </p:txBody>
      </p:sp>
      <p:pic>
        <p:nvPicPr>
          <p:cNvPr id="2" name="図 1">
            <a:extLst>
              <a:ext uri="{FF2B5EF4-FFF2-40B4-BE49-F238E27FC236}">
                <a16:creationId xmlns:a16="http://schemas.microsoft.com/office/drawing/2014/main" id="{4A5F18AB-2FC4-DA49-9F39-01C495B8AE4B}"/>
              </a:ext>
            </a:extLst>
          </p:cNvPr>
          <p:cNvPicPr>
            <a:picLocks noChangeAspect="1"/>
          </p:cNvPicPr>
          <p:nvPr/>
        </p:nvPicPr>
        <p:blipFill>
          <a:blip r:embed="rId3"/>
          <a:stretch>
            <a:fillRect/>
          </a:stretch>
        </p:blipFill>
        <p:spPr>
          <a:xfrm>
            <a:off x="1163373" y="4253971"/>
            <a:ext cx="2133600" cy="1422400"/>
          </a:xfrm>
          <a:prstGeom prst="rect">
            <a:avLst/>
          </a:prstGeom>
        </p:spPr>
      </p:pic>
      <p:pic>
        <p:nvPicPr>
          <p:cNvPr id="6" name="図 5">
            <a:extLst>
              <a:ext uri="{FF2B5EF4-FFF2-40B4-BE49-F238E27FC236}">
                <a16:creationId xmlns:a16="http://schemas.microsoft.com/office/drawing/2014/main" id="{A348F910-637E-5743-8B49-4F4A85B307F0}"/>
              </a:ext>
            </a:extLst>
          </p:cNvPr>
          <p:cNvPicPr>
            <a:picLocks noChangeAspect="1"/>
          </p:cNvPicPr>
          <p:nvPr/>
        </p:nvPicPr>
        <p:blipFill>
          <a:blip r:embed="rId4"/>
          <a:stretch>
            <a:fillRect/>
          </a:stretch>
        </p:blipFill>
        <p:spPr>
          <a:xfrm>
            <a:off x="3804972" y="1182687"/>
            <a:ext cx="6248400" cy="5702300"/>
          </a:xfrm>
          <a:prstGeom prst="rect">
            <a:avLst/>
          </a:prstGeom>
        </p:spPr>
      </p:pic>
      <p:pic>
        <p:nvPicPr>
          <p:cNvPr id="7" name="図 6">
            <a:extLst>
              <a:ext uri="{FF2B5EF4-FFF2-40B4-BE49-F238E27FC236}">
                <a16:creationId xmlns:a16="http://schemas.microsoft.com/office/drawing/2014/main" id="{B6D639F8-4032-1C40-AA61-9CFEB4FE32B6}"/>
              </a:ext>
            </a:extLst>
          </p:cNvPr>
          <p:cNvPicPr>
            <a:picLocks noChangeAspect="1"/>
          </p:cNvPicPr>
          <p:nvPr/>
        </p:nvPicPr>
        <p:blipFill>
          <a:blip r:embed="rId5"/>
          <a:stretch>
            <a:fillRect/>
          </a:stretch>
        </p:blipFill>
        <p:spPr>
          <a:xfrm>
            <a:off x="10116079" y="7035270"/>
            <a:ext cx="279400" cy="279400"/>
          </a:xfrm>
          <a:prstGeom prst="rect">
            <a:avLst/>
          </a:prstGeom>
        </p:spPr>
      </p:pic>
    </p:spTree>
    <p:extLst>
      <p:ext uri="{BB962C8B-B14F-4D97-AF65-F5344CB8AC3E}">
        <p14:creationId xmlns:p14="http://schemas.microsoft.com/office/powerpoint/2010/main" val="1337518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9D6944F-2955-DC47-8901-B188BB11A915}"/>
              </a:ext>
            </a:extLst>
          </p:cNvPr>
          <p:cNvPicPr>
            <a:picLocks noChangeAspect="1"/>
          </p:cNvPicPr>
          <p:nvPr/>
        </p:nvPicPr>
        <p:blipFill>
          <a:blip r:embed="rId2"/>
          <a:stretch>
            <a:fillRect/>
          </a:stretch>
        </p:blipFill>
        <p:spPr>
          <a:xfrm>
            <a:off x="1154906" y="742421"/>
            <a:ext cx="8636000" cy="5956300"/>
          </a:xfrm>
          <a:prstGeom prst="rect">
            <a:avLst/>
          </a:prstGeom>
        </p:spPr>
      </p:pic>
      <p:sp>
        <p:nvSpPr>
          <p:cNvPr id="4" name="テキスト ボックス 3">
            <a:extLst>
              <a:ext uri="{FF2B5EF4-FFF2-40B4-BE49-F238E27FC236}">
                <a16:creationId xmlns:a16="http://schemas.microsoft.com/office/drawing/2014/main" id="{BE8EA6D1-8F18-9140-B1A3-305A335D416C}"/>
              </a:ext>
            </a:extLst>
          </p:cNvPr>
          <p:cNvSpPr txBox="1"/>
          <p:nvPr/>
        </p:nvSpPr>
        <p:spPr>
          <a:xfrm>
            <a:off x="5389364" y="2642970"/>
            <a:ext cx="4127170" cy="1720599"/>
          </a:xfrm>
          <a:prstGeom prst="rect">
            <a:avLst/>
          </a:prstGeom>
          <a:noFill/>
        </p:spPr>
        <p:txBody>
          <a:bodyPr wrap="square" lIns="0" tIns="0" rIns="0" bIns="0" rtlCol="0">
            <a:spAutoFit/>
          </a:bodyPr>
          <a:lstStyle/>
          <a:p>
            <a:pPr algn="just">
              <a:lnSpc>
                <a:spcPct val="140000"/>
              </a:lnSpc>
            </a:pPr>
            <a:r>
              <a:rPr lang="ja-JP" altLang="en-US" sz="1350" b="1">
                <a:latin typeface="Yu Gothic" panose="020B0400000000000000" pitchFamily="34" charset="-128"/>
                <a:ea typeface="Yu Gothic" panose="020B0400000000000000" pitchFamily="34" charset="-128"/>
              </a:rPr>
              <a:t>誰もが</a:t>
            </a:r>
            <a:r>
              <a:rPr lang="it-IT" altLang="ja-JP" sz="1350" b="1" dirty="0">
                <a:latin typeface="Yu Gothic" panose="020B0400000000000000" pitchFamily="34" charset="-128"/>
                <a:ea typeface="Yu Gothic" panose="020B0400000000000000" pitchFamily="34" charset="-128"/>
              </a:rPr>
              <a:t>SNS</a:t>
            </a:r>
            <a:r>
              <a:rPr lang="ja-JP" altLang="en-US" sz="1350" b="1">
                <a:latin typeface="Yu Gothic" panose="020B0400000000000000" pitchFamily="34" charset="-128"/>
                <a:ea typeface="Yu Gothic" panose="020B0400000000000000" pitchFamily="34" charset="-128"/>
              </a:rPr>
              <a:t>で情報を発信・取得できるようになり、新聞広告は読者以外にも届けられるようになりました。</a:t>
            </a:r>
          </a:p>
          <a:p>
            <a:pPr algn="just">
              <a:lnSpc>
                <a:spcPct val="140000"/>
              </a:lnSpc>
            </a:pPr>
            <a:r>
              <a:rPr lang="it-IT" altLang="ja-JP" sz="1350" b="1" dirty="0">
                <a:latin typeface="Yu Gothic" panose="020B0400000000000000" pitchFamily="34" charset="-128"/>
                <a:ea typeface="Yu Gothic" panose="020B0400000000000000" pitchFamily="34" charset="-128"/>
              </a:rPr>
              <a:t>SNS</a:t>
            </a:r>
            <a:r>
              <a:rPr lang="ja-JP" altLang="en-US" sz="1350" b="1">
                <a:latin typeface="Yu Gothic" panose="020B0400000000000000" pitchFamily="34" charset="-128"/>
                <a:ea typeface="Yu Gothic" panose="020B0400000000000000" pitchFamily="34" charset="-128"/>
              </a:rPr>
              <a:t>に新聞広告に関する投稿をした経験がある人、新聞広告に関する投稿に「いいね」などの反応やシェアしたことがある人を対象に調査を実施し、拡散されやすい新聞広告の傾向を紹介します。</a:t>
            </a:r>
          </a:p>
        </p:txBody>
      </p:sp>
      <p:sp>
        <p:nvSpPr>
          <p:cNvPr id="5" name="テキスト ボックス 4">
            <a:extLst>
              <a:ext uri="{FF2B5EF4-FFF2-40B4-BE49-F238E27FC236}">
                <a16:creationId xmlns:a16="http://schemas.microsoft.com/office/drawing/2014/main" id="{207AE87F-DF56-9842-BFBE-C058A66CBD17}"/>
              </a:ext>
            </a:extLst>
          </p:cNvPr>
          <p:cNvSpPr txBox="1"/>
          <p:nvPr/>
        </p:nvSpPr>
        <p:spPr>
          <a:xfrm>
            <a:off x="5405701" y="4647329"/>
            <a:ext cx="4376738" cy="1682961"/>
          </a:xfrm>
          <a:prstGeom prst="rect">
            <a:avLst/>
          </a:prstGeom>
          <a:noFill/>
        </p:spPr>
        <p:txBody>
          <a:bodyPr wrap="square" lIns="0" tIns="0" rIns="0" bIns="0" rtlCol="0">
            <a:spAutoFit/>
          </a:bodyPr>
          <a:lstStyle/>
          <a:p>
            <a:pPr>
              <a:lnSpc>
                <a:spcPct val="170000"/>
              </a:lnSpc>
            </a:pPr>
            <a:r>
              <a:rPr lang="ja-JP" altLang="en-US" sz="900">
                <a:latin typeface="Meiryo" panose="020B0604030504040204" pitchFamily="34" charset="-128"/>
                <a:ea typeface="Meiryo" panose="020B0604030504040204" pitchFamily="34" charset="-128"/>
              </a:rPr>
              <a:t>調査概要</a:t>
            </a:r>
            <a:endParaRPr lang="en-US" altLang="ja-JP" sz="900" dirty="0">
              <a:latin typeface="Meiryo" panose="020B0604030504040204" pitchFamily="34" charset="-128"/>
              <a:ea typeface="Meiryo" panose="020B0604030504040204" pitchFamily="34" charset="-128"/>
            </a:endParaRPr>
          </a:p>
          <a:p>
            <a:pPr>
              <a:lnSpc>
                <a:spcPct val="120000"/>
              </a:lnSpc>
            </a:pPr>
            <a:r>
              <a:rPr lang="en-US" altLang="ja-JP" sz="875" dirty="0">
                <a:solidFill>
                  <a:srgbClr val="3467B0"/>
                </a:solidFill>
                <a:latin typeface="Meiryo" panose="020B0604030504040204" pitchFamily="34" charset="-128"/>
                <a:ea typeface="Meiryo" panose="020B0604030504040204" pitchFamily="34" charset="-128"/>
              </a:rPr>
              <a:t>•</a:t>
            </a:r>
            <a:r>
              <a:rPr lang="en-US" altLang="ja-JP" sz="875" dirty="0">
                <a:latin typeface="Meiryo" panose="020B0604030504040204" pitchFamily="34" charset="-128"/>
                <a:ea typeface="Meiryo" panose="020B0604030504040204" pitchFamily="34" charset="-128"/>
              </a:rPr>
              <a:t> </a:t>
            </a:r>
            <a:r>
              <a:rPr lang="ja-JP" altLang="en-US" sz="875">
                <a:latin typeface="Meiryo" panose="020B0604030504040204" pitchFamily="34" charset="-128"/>
                <a:ea typeface="Meiryo" panose="020B0604030504040204" pitchFamily="34" charset="-128"/>
              </a:rPr>
              <a:t>調査名＝</a:t>
            </a:r>
            <a:r>
              <a:rPr lang="it-IT" altLang="ja-JP" sz="875" dirty="0" err="1">
                <a:latin typeface="Meiryo" panose="020B0604030504040204" pitchFamily="34" charset="-128"/>
                <a:ea typeface="Meiryo" panose="020B0604030504040204" pitchFamily="34" charset="-128"/>
              </a:rPr>
              <a:t>SDGs</a:t>
            </a:r>
            <a:r>
              <a:rPr lang="ja-JP" altLang="it-IT" sz="875">
                <a:latin typeface="Meiryo" panose="020B0604030504040204" pitchFamily="34" charset="-128"/>
                <a:ea typeface="Meiryo" panose="020B0604030504040204" pitchFamily="34" charset="-128"/>
              </a:rPr>
              <a:t>・</a:t>
            </a:r>
            <a:r>
              <a:rPr lang="it-IT" altLang="ja-JP" sz="875" dirty="0">
                <a:latin typeface="Meiryo" panose="020B0604030504040204" pitchFamily="34" charset="-128"/>
                <a:ea typeface="Meiryo" panose="020B0604030504040204" pitchFamily="34" charset="-128"/>
              </a:rPr>
              <a:t>SNS</a:t>
            </a:r>
            <a:r>
              <a:rPr lang="ja-JP" altLang="en-US" sz="875">
                <a:latin typeface="Meiryo" panose="020B0604030504040204" pitchFamily="34" charset="-128"/>
                <a:ea typeface="Meiryo" panose="020B0604030504040204" pitchFamily="34" charset="-128"/>
              </a:rPr>
              <a:t>の視点から見た新聞メディア・新聞広告</a:t>
            </a:r>
          </a:p>
          <a:p>
            <a:pPr>
              <a:lnSpc>
                <a:spcPct val="120000"/>
              </a:lnSpc>
            </a:pPr>
            <a:r>
              <a:rPr lang="ja-JP" altLang="en-US" sz="875">
                <a:latin typeface="Meiryo" panose="020B0604030504040204" pitchFamily="34" charset="-128"/>
                <a:ea typeface="Meiryo" panose="020B0604030504040204" pitchFamily="34" charset="-128"/>
              </a:rPr>
              <a:t>　　　　　</a:t>
            </a:r>
            <a:r>
              <a:rPr lang="en-US" altLang="ja-JP" sz="875" dirty="0">
                <a:latin typeface="Meiryo" panose="020B0604030504040204" pitchFamily="34" charset="-128"/>
                <a:ea typeface="Meiryo" panose="020B0604030504040204" pitchFamily="34" charset="-128"/>
              </a:rPr>
              <a:t>―</a:t>
            </a:r>
            <a:r>
              <a:rPr lang="en-US" altLang="ja-JP" sz="875" spc="100" dirty="0">
                <a:latin typeface="Meiryo" panose="020B0604030504040204" pitchFamily="34" charset="-128"/>
                <a:ea typeface="Meiryo" panose="020B0604030504040204" pitchFamily="34" charset="-128"/>
              </a:rPr>
              <a:t>―</a:t>
            </a:r>
            <a:r>
              <a:rPr lang="ja-JP" altLang="en-US" sz="875">
                <a:latin typeface="Meiryo" panose="020B0604030504040204" pitchFamily="34" charset="-128"/>
                <a:ea typeface="Meiryo" panose="020B0604030504040204" pitchFamily="34" charset="-128"/>
              </a:rPr>
              <a:t>社会課題と情報発信をめぐる意識調査（</a:t>
            </a:r>
            <a:r>
              <a:rPr lang="it-IT" altLang="ja-JP" sz="875" dirty="0">
                <a:latin typeface="Meiryo" panose="020B0604030504040204" pitchFamily="34" charset="-128"/>
                <a:ea typeface="Meiryo" panose="020B0604030504040204" pitchFamily="34" charset="-128"/>
              </a:rPr>
              <a:t>SNS</a:t>
            </a:r>
            <a:r>
              <a:rPr lang="ja-JP" altLang="en-US" sz="875">
                <a:latin typeface="Meiryo" panose="020B0604030504040204" pitchFamily="34" charset="-128"/>
                <a:ea typeface="Meiryo" panose="020B0604030504040204" pitchFamily="34" charset="-128"/>
              </a:rPr>
              <a:t>編）</a:t>
            </a:r>
          </a:p>
          <a:p>
            <a:pPr>
              <a:lnSpc>
                <a:spcPct val="120000"/>
              </a:lnSpc>
            </a:pPr>
            <a:r>
              <a:rPr lang="en-US" altLang="ja-JP" sz="875" dirty="0">
                <a:solidFill>
                  <a:srgbClr val="3467B0"/>
                </a:solidFill>
                <a:latin typeface="Meiryo" panose="020B0604030504040204" pitchFamily="34" charset="-128"/>
                <a:ea typeface="Meiryo" panose="020B0604030504040204" pitchFamily="34" charset="-128"/>
              </a:rPr>
              <a:t>•</a:t>
            </a:r>
            <a:r>
              <a:rPr lang="en-US" altLang="ja-JP" sz="875" dirty="0">
                <a:latin typeface="Meiryo" panose="020B0604030504040204" pitchFamily="34" charset="-128"/>
                <a:ea typeface="Meiryo" panose="020B0604030504040204" pitchFamily="34" charset="-128"/>
              </a:rPr>
              <a:t> </a:t>
            </a:r>
            <a:r>
              <a:rPr lang="ja-JP" altLang="en-US" sz="875">
                <a:latin typeface="Meiryo" panose="020B0604030504040204" pitchFamily="34" charset="-128"/>
                <a:ea typeface="Meiryo" panose="020B0604030504040204" pitchFamily="34" charset="-128"/>
              </a:rPr>
              <a:t>地域＝全国　</a:t>
            </a:r>
          </a:p>
          <a:p>
            <a:pPr>
              <a:lnSpc>
                <a:spcPct val="120000"/>
              </a:lnSpc>
            </a:pPr>
            <a:r>
              <a:rPr lang="en-US" altLang="ja-JP" sz="875" dirty="0">
                <a:solidFill>
                  <a:srgbClr val="3467B0"/>
                </a:solidFill>
                <a:latin typeface="Meiryo" panose="020B0604030504040204" pitchFamily="34" charset="-128"/>
                <a:ea typeface="Meiryo" panose="020B0604030504040204" pitchFamily="34" charset="-128"/>
              </a:rPr>
              <a:t>•</a:t>
            </a:r>
            <a:r>
              <a:rPr lang="en-US" altLang="ja-JP" sz="875" dirty="0">
                <a:latin typeface="Meiryo" panose="020B0604030504040204" pitchFamily="34" charset="-128"/>
                <a:ea typeface="Meiryo" panose="020B0604030504040204" pitchFamily="34" charset="-128"/>
              </a:rPr>
              <a:t> </a:t>
            </a:r>
            <a:r>
              <a:rPr lang="ja-JP" altLang="en-US" sz="875">
                <a:latin typeface="Meiryo" panose="020B0604030504040204" pitchFamily="34" charset="-128"/>
                <a:ea typeface="Meiryo" panose="020B0604030504040204" pitchFamily="34" charset="-128"/>
              </a:rPr>
              <a:t>対象＝</a:t>
            </a:r>
            <a:r>
              <a:rPr lang="en-US" altLang="ja-JP" sz="875" dirty="0">
                <a:latin typeface="Meiryo" panose="020B0604030504040204" pitchFamily="34" charset="-128"/>
                <a:ea typeface="Meiryo" panose="020B0604030504040204" pitchFamily="34" charset="-128"/>
              </a:rPr>
              <a:t>15</a:t>
            </a:r>
            <a:r>
              <a:rPr lang="ja-JP" altLang="en-US" sz="875">
                <a:latin typeface="Meiryo" panose="020B0604030504040204" pitchFamily="34" charset="-128"/>
                <a:ea typeface="Meiryo" panose="020B0604030504040204" pitchFamily="34" charset="-128"/>
              </a:rPr>
              <a:t>歳から</a:t>
            </a:r>
            <a:r>
              <a:rPr lang="en-US" altLang="ja-JP" sz="875" dirty="0">
                <a:latin typeface="Meiryo" panose="020B0604030504040204" pitchFamily="34" charset="-128"/>
                <a:ea typeface="Meiryo" panose="020B0604030504040204" pitchFamily="34" charset="-128"/>
              </a:rPr>
              <a:t>79</a:t>
            </a:r>
            <a:r>
              <a:rPr lang="ja-JP" altLang="en-US" sz="875">
                <a:latin typeface="Meiryo" panose="020B0604030504040204" pitchFamily="34" charset="-128"/>
                <a:ea typeface="Meiryo" panose="020B0604030504040204" pitchFamily="34" charset="-128"/>
              </a:rPr>
              <a:t>歳までの男女　</a:t>
            </a:r>
          </a:p>
          <a:p>
            <a:pPr>
              <a:lnSpc>
                <a:spcPct val="120000"/>
              </a:lnSpc>
            </a:pPr>
            <a:r>
              <a:rPr lang="en-US" altLang="ja-JP" sz="875" dirty="0">
                <a:solidFill>
                  <a:srgbClr val="3467B0"/>
                </a:solidFill>
                <a:latin typeface="Meiryo" panose="020B0604030504040204" pitchFamily="34" charset="-128"/>
                <a:ea typeface="Meiryo" panose="020B0604030504040204" pitchFamily="34" charset="-128"/>
              </a:rPr>
              <a:t>•</a:t>
            </a:r>
            <a:r>
              <a:rPr lang="en-US" altLang="ja-JP" sz="875" dirty="0">
                <a:latin typeface="Meiryo" panose="020B0604030504040204" pitchFamily="34" charset="-128"/>
                <a:ea typeface="Meiryo" panose="020B0604030504040204" pitchFamily="34" charset="-128"/>
              </a:rPr>
              <a:t> </a:t>
            </a:r>
            <a:r>
              <a:rPr lang="ja-JP" altLang="en-US" sz="875">
                <a:latin typeface="Meiryo" panose="020B0604030504040204" pitchFamily="34" charset="-128"/>
                <a:ea typeface="Meiryo" panose="020B0604030504040204" pitchFamily="34" charset="-128"/>
              </a:rPr>
              <a:t>方法＝インターネットリサーチ　</a:t>
            </a:r>
          </a:p>
          <a:p>
            <a:pPr>
              <a:lnSpc>
                <a:spcPct val="120000"/>
              </a:lnSpc>
            </a:pPr>
            <a:r>
              <a:rPr lang="en-US" altLang="ja-JP" sz="875" dirty="0">
                <a:solidFill>
                  <a:srgbClr val="3467B0"/>
                </a:solidFill>
                <a:latin typeface="Meiryo" panose="020B0604030504040204" pitchFamily="34" charset="-128"/>
                <a:ea typeface="Meiryo" panose="020B0604030504040204" pitchFamily="34" charset="-128"/>
              </a:rPr>
              <a:t>•</a:t>
            </a:r>
            <a:r>
              <a:rPr lang="en-US" altLang="ja-JP" sz="875" dirty="0">
                <a:latin typeface="Meiryo" panose="020B0604030504040204" pitchFamily="34" charset="-128"/>
                <a:ea typeface="Meiryo" panose="020B0604030504040204" pitchFamily="34" charset="-128"/>
              </a:rPr>
              <a:t> </a:t>
            </a:r>
            <a:r>
              <a:rPr lang="ja-JP" altLang="en-US" sz="875">
                <a:latin typeface="Meiryo" panose="020B0604030504040204" pitchFamily="34" charset="-128"/>
                <a:ea typeface="Meiryo" panose="020B0604030504040204" pitchFamily="34" charset="-128"/>
              </a:rPr>
              <a:t>期間＝</a:t>
            </a:r>
            <a:r>
              <a:rPr lang="en-US" altLang="ja-JP" sz="875" dirty="0">
                <a:latin typeface="Meiryo" panose="020B0604030504040204" pitchFamily="34" charset="-128"/>
                <a:ea typeface="Meiryo" panose="020B0604030504040204" pitchFamily="34" charset="-128"/>
              </a:rPr>
              <a:t>2023</a:t>
            </a:r>
            <a:r>
              <a:rPr lang="ja-JP" altLang="en-US" sz="875">
                <a:latin typeface="Meiryo" panose="020B0604030504040204" pitchFamily="34" charset="-128"/>
                <a:ea typeface="Meiryo" panose="020B0604030504040204" pitchFamily="34" charset="-128"/>
              </a:rPr>
              <a:t>年１月</a:t>
            </a:r>
            <a:r>
              <a:rPr lang="en-US" altLang="ja-JP" sz="875" dirty="0">
                <a:latin typeface="Meiryo" panose="020B0604030504040204" pitchFamily="34" charset="-128"/>
                <a:ea typeface="Meiryo" panose="020B0604030504040204" pitchFamily="34" charset="-128"/>
              </a:rPr>
              <a:t>20</a:t>
            </a:r>
            <a:r>
              <a:rPr lang="ja-JP" altLang="en-US" sz="875">
                <a:latin typeface="Meiryo" panose="020B0604030504040204" pitchFamily="34" charset="-128"/>
                <a:ea typeface="Meiryo" panose="020B0604030504040204" pitchFamily="34" charset="-128"/>
              </a:rPr>
              <a:t>日から</a:t>
            </a:r>
            <a:r>
              <a:rPr lang="en-US" altLang="ja-JP" sz="875" dirty="0">
                <a:latin typeface="Meiryo" panose="020B0604030504040204" pitchFamily="34" charset="-128"/>
                <a:ea typeface="Meiryo" panose="020B0604030504040204" pitchFamily="34" charset="-128"/>
              </a:rPr>
              <a:t>22</a:t>
            </a:r>
            <a:r>
              <a:rPr lang="ja-JP" altLang="en-US" sz="875">
                <a:latin typeface="Meiryo" panose="020B0604030504040204" pitchFamily="34" charset="-128"/>
                <a:ea typeface="Meiryo" panose="020B0604030504040204" pitchFamily="34" charset="-128"/>
              </a:rPr>
              <a:t>日　</a:t>
            </a:r>
          </a:p>
          <a:p>
            <a:pPr>
              <a:lnSpc>
                <a:spcPct val="120000"/>
              </a:lnSpc>
            </a:pPr>
            <a:r>
              <a:rPr lang="en-US" altLang="ja-JP" sz="875" dirty="0">
                <a:latin typeface="Meiryo" panose="020B0604030504040204" pitchFamily="34" charset="-128"/>
                <a:ea typeface="Meiryo" panose="020B0604030504040204" pitchFamily="34" charset="-128"/>
              </a:rPr>
              <a:t>• </a:t>
            </a:r>
            <a:r>
              <a:rPr lang="ja-JP" altLang="en-US" sz="875">
                <a:latin typeface="Meiryo" panose="020B0604030504040204" pitchFamily="34" charset="-128"/>
                <a:ea typeface="Meiryo" panose="020B0604030504040204" pitchFamily="34" charset="-128"/>
              </a:rPr>
              <a:t>回答者数＝</a:t>
            </a:r>
            <a:r>
              <a:rPr lang="en-US" altLang="ja-JP" sz="875" dirty="0">
                <a:latin typeface="Meiryo" panose="020B0604030504040204" pitchFamily="34" charset="-128"/>
                <a:ea typeface="Meiryo" panose="020B0604030504040204" pitchFamily="34" charset="-128"/>
              </a:rPr>
              <a:t>200</a:t>
            </a:r>
            <a:r>
              <a:rPr lang="ja-JP" altLang="en-US" sz="875">
                <a:latin typeface="Meiryo" panose="020B0604030504040204" pitchFamily="34" charset="-128"/>
                <a:ea typeface="Meiryo" panose="020B0604030504040204" pitchFamily="34" charset="-128"/>
              </a:rPr>
              <a:t>人（性別・年代を問わず、</a:t>
            </a:r>
            <a:r>
              <a:rPr lang="it-IT" altLang="ja-JP" sz="875" dirty="0">
                <a:latin typeface="Meiryo" panose="020B0604030504040204" pitchFamily="34" charset="-128"/>
                <a:ea typeface="Meiryo" panose="020B0604030504040204" pitchFamily="34" charset="-128"/>
              </a:rPr>
              <a:t>SNS</a:t>
            </a:r>
            <a:r>
              <a:rPr lang="ja-JP" altLang="en-US" sz="875">
                <a:latin typeface="Meiryo" panose="020B0604030504040204" pitchFamily="34" charset="-128"/>
                <a:ea typeface="Meiryo" panose="020B0604030504040204" pitchFamily="34" charset="-128"/>
              </a:rPr>
              <a:t>で新聞広告について投稿したり、</a:t>
            </a:r>
          </a:p>
          <a:p>
            <a:pPr>
              <a:lnSpc>
                <a:spcPct val="120000"/>
              </a:lnSpc>
            </a:pPr>
            <a:r>
              <a:rPr lang="ja-JP" altLang="en-US" sz="875">
                <a:latin typeface="Meiryo" panose="020B0604030504040204" pitchFamily="34" charset="-128"/>
                <a:ea typeface="Meiryo" panose="020B0604030504040204" pitchFamily="34" charset="-128"/>
              </a:rPr>
              <a:t>　　　　　 「いいね」などの反応やシェアしたりした経験がある人を抽出）</a:t>
            </a:r>
          </a:p>
          <a:p>
            <a:pPr>
              <a:lnSpc>
                <a:spcPct val="120000"/>
              </a:lnSpc>
            </a:pPr>
            <a:r>
              <a:rPr lang="en-US" altLang="ja-JP" sz="875" dirty="0">
                <a:solidFill>
                  <a:srgbClr val="3467B0"/>
                </a:solidFill>
                <a:latin typeface="Meiryo" panose="020B0604030504040204" pitchFamily="34" charset="-128"/>
                <a:ea typeface="Meiryo" panose="020B0604030504040204" pitchFamily="34" charset="-128"/>
              </a:rPr>
              <a:t>•</a:t>
            </a:r>
            <a:r>
              <a:rPr lang="en-US" altLang="ja-JP" sz="875" dirty="0">
                <a:latin typeface="Meiryo" panose="020B0604030504040204" pitchFamily="34" charset="-128"/>
                <a:ea typeface="Meiryo" panose="020B0604030504040204" pitchFamily="34" charset="-128"/>
              </a:rPr>
              <a:t> </a:t>
            </a:r>
            <a:r>
              <a:rPr lang="ja-JP" altLang="en-US" sz="875">
                <a:latin typeface="Meiryo" panose="020B0604030504040204" pitchFamily="34" charset="-128"/>
                <a:ea typeface="Meiryo" panose="020B0604030504040204" pitchFamily="34" charset="-128"/>
              </a:rPr>
              <a:t>調査会社＝株式会社クロス・マーケティング</a:t>
            </a:r>
            <a:endParaRPr lang="en-US" altLang="ja-JP" sz="900" dirty="0">
              <a:latin typeface="Meiryo" panose="020B0604030504040204" pitchFamily="34" charset="-128"/>
              <a:ea typeface="Meiryo" panose="020B0604030504040204" pitchFamily="34" charset="-128"/>
            </a:endParaRPr>
          </a:p>
        </p:txBody>
      </p:sp>
      <p:pic>
        <p:nvPicPr>
          <p:cNvPr id="3" name="図 2">
            <a:extLst>
              <a:ext uri="{FF2B5EF4-FFF2-40B4-BE49-F238E27FC236}">
                <a16:creationId xmlns:a16="http://schemas.microsoft.com/office/drawing/2014/main" id="{DB659900-0F51-1A46-98FC-03DBD5B89B7F}"/>
              </a:ext>
            </a:extLst>
          </p:cNvPr>
          <p:cNvPicPr>
            <a:picLocks noChangeAspect="1"/>
          </p:cNvPicPr>
          <p:nvPr/>
        </p:nvPicPr>
        <p:blipFill>
          <a:blip r:embed="rId3"/>
          <a:stretch>
            <a:fillRect/>
          </a:stretch>
        </p:blipFill>
        <p:spPr>
          <a:xfrm>
            <a:off x="10116873" y="7043737"/>
            <a:ext cx="279400" cy="279400"/>
          </a:xfrm>
          <a:prstGeom prst="rect">
            <a:avLst/>
          </a:prstGeom>
        </p:spPr>
      </p:pic>
    </p:spTree>
    <p:extLst>
      <p:ext uri="{BB962C8B-B14F-4D97-AF65-F5344CB8AC3E}">
        <p14:creationId xmlns:p14="http://schemas.microsoft.com/office/powerpoint/2010/main" val="4031316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59BD19F-A66D-8A48-B765-BADD500543EF}"/>
              </a:ext>
            </a:extLst>
          </p:cNvPr>
          <p:cNvPicPr>
            <a:picLocks noChangeAspect="1"/>
          </p:cNvPicPr>
          <p:nvPr/>
        </p:nvPicPr>
        <p:blipFill>
          <a:blip r:embed="rId2"/>
          <a:stretch>
            <a:fillRect/>
          </a:stretch>
        </p:blipFill>
        <p:spPr>
          <a:xfrm>
            <a:off x="494506" y="427037"/>
            <a:ext cx="711200" cy="711200"/>
          </a:xfrm>
          <a:prstGeom prst="rect">
            <a:avLst/>
          </a:prstGeom>
        </p:spPr>
      </p:pic>
      <p:sp>
        <p:nvSpPr>
          <p:cNvPr id="4" name="テキスト ボックス 3">
            <a:extLst>
              <a:ext uri="{FF2B5EF4-FFF2-40B4-BE49-F238E27FC236}">
                <a16:creationId xmlns:a16="http://schemas.microsoft.com/office/drawing/2014/main" id="{0C4B3ADB-035F-D842-A588-820D44CC5C95}"/>
              </a:ext>
            </a:extLst>
          </p:cNvPr>
          <p:cNvSpPr txBox="1"/>
          <p:nvPr/>
        </p:nvSpPr>
        <p:spPr>
          <a:xfrm>
            <a:off x="1443893" y="416453"/>
            <a:ext cx="6861903" cy="933141"/>
          </a:xfrm>
          <a:prstGeom prst="rect">
            <a:avLst/>
          </a:prstGeom>
          <a:noFill/>
        </p:spPr>
        <p:txBody>
          <a:bodyPr wrap="square" lIns="0" tIns="0" rIns="0" bIns="0" rtlCol="0" anchor="t">
            <a:spAutoFit/>
          </a:bodyPr>
          <a:lstStyle/>
          <a:p>
            <a:pPr algn="just">
              <a:lnSpc>
                <a:spcPct val="120000"/>
              </a:lnSpc>
            </a:pPr>
            <a:r>
              <a:rPr lang="ja-JP" altLang="en-US" sz="2600" b="1">
                <a:solidFill>
                  <a:srgbClr val="3467B0"/>
                </a:solidFill>
                <a:latin typeface="Yu Gothic" panose="020B0400000000000000" pitchFamily="34" charset="-128"/>
                <a:ea typeface="Yu Gothic" panose="020B0400000000000000" pitchFamily="34" charset="-128"/>
              </a:rPr>
              <a:t>幅広い層で</a:t>
            </a:r>
          </a:p>
          <a:p>
            <a:pPr algn="just">
              <a:lnSpc>
                <a:spcPct val="120000"/>
              </a:lnSpc>
            </a:pPr>
            <a:r>
              <a:rPr lang="ja-JP" altLang="en-US" sz="2600" b="1">
                <a:solidFill>
                  <a:srgbClr val="3467B0"/>
                </a:solidFill>
                <a:latin typeface="Yu Gothic" panose="020B0400000000000000" pitchFamily="34" charset="-128"/>
                <a:ea typeface="Yu Gothic" panose="020B0400000000000000" pitchFamily="34" charset="-128"/>
              </a:rPr>
              <a:t>新聞広告をシェア</a:t>
            </a:r>
          </a:p>
        </p:txBody>
      </p:sp>
      <p:sp>
        <p:nvSpPr>
          <p:cNvPr id="5" name="テキスト ボックス 4">
            <a:extLst>
              <a:ext uri="{FF2B5EF4-FFF2-40B4-BE49-F238E27FC236}">
                <a16:creationId xmlns:a16="http://schemas.microsoft.com/office/drawing/2014/main" id="{2AC43D09-FA30-E745-BD75-A0244D592DC7}"/>
              </a:ext>
            </a:extLst>
          </p:cNvPr>
          <p:cNvSpPr txBox="1"/>
          <p:nvPr/>
        </p:nvSpPr>
        <p:spPr>
          <a:xfrm>
            <a:off x="4493051" y="437090"/>
            <a:ext cx="5531482" cy="1736694"/>
          </a:xfrm>
          <a:prstGeom prst="rect">
            <a:avLst/>
          </a:prstGeom>
          <a:noFill/>
        </p:spPr>
        <p:txBody>
          <a:bodyPr wrap="square" lIns="0" tIns="0" rIns="0" bIns="0" rtlCol="0">
            <a:spAutoFit/>
          </a:bodyPr>
          <a:lstStyle/>
          <a:p>
            <a:pPr algn="just">
              <a:lnSpc>
                <a:spcPct val="137000"/>
              </a:lnSpc>
            </a:pPr>
            <a:r>
              <a:rPr lang="it-IT" altLang="ja-JP" sz="1040" b="1" spc="10" dirty="0">
                <a:latin typeface="Yu Gothic" panose="020B0400000000000000" pitchFamily="34" charset="-128"/>
                <a:ea typeface="Yu Gothic" panose="020B0400000000000000" pitchFamily="34" charset="-128"/>
              </a:rPr>
              <a:t>SNS</a:t>
            </a:r>
            <a:r>
              <a:rPr lang="ja-JP" altLang="en-US" sz="1040" b="1" spc="10">
                <a:latin typeface="Yu Gothic" panose="020B0400000000000000" pitchFamily="34" charset="-128"/>
                <a:ea typeface="Yu Gothic" panose="020B0400000000000000" pitchFamily="34" charset="-128"/>
              </a:rPr>
              <a:t>で新聞広告に関する投稿、「いいね」などの反応・シェアした経験のある</a:t>
            </a:r>
            <a:r>
              <a:rPr lang="en-US" altLang="ja-JP" sz="1040" b="1" spc="10" dirty="0">
                <a:latin typeface="Yu Gothic" panose="020B0400000000000000" pitchFamily="34" charset="-128"/>
                <a:ea typeface="Yu Gothic" panose="020B0400000000000000" pitchFamily="34" charset="-128"/>
              </a:rPr>
              <a:t>200</a:t>
            </a:r>
            <a:r>
              <a:rPr lang="ja-JP" altLang="en-US" sz="1040" b="1" spc="10">
                <a:latin typeface="Yu Gothic" panose="020B0400000000000000" pitchFamily="34" charset="-128"/>
                <a:ea typeface="Yu Gothic" panose="020B0400000000000000" pitchFamily="34" charset="-128"/>
              </a:rPr>
              <a:t>人のうち、最も多かったのは</a:t>
            </a:r>
            <a:r>
              <a:rPr lang="en-US" altLang="ja-JP" sz="1040" b="1" spc="10" dirty="0">
                <a:latin typeface="Yu Gothic" panose="020B0400000000000000" pitchFamily="34" charset="-128"/>
                <a:ea typeface="Yu Gothic" panose="020B0400000000000000" pitchFamily="34" charset="-128"/>
              </a:rPr>
              <a:t>40</a:t>
            </a:r>
            <a:r>
              <a:rPr lang="ja-JP" altLang="en-US" sz="1040" b="1" spc="10">
                <a:latin typeface="Yu Gothic" panose="020B0400000000000000" pitchFamily="34" charset="-128"/>
                <a:ea typeface="Yu Gothic" panose="020B0400000000000000" pitchFamily="34" charset="-128"/>
              </a:rPr>
              <a:t>代男性で、</a:t>
            </a:r>
            <a:r>
              <a:rPr lang="en-US" altLang="ja-JP" sz="1040" b="1" spc="10" dirty="0">
                <a:latin typeface="Yu Gothic" panose="020B0400000000000000" pitchFamily="34" charset="-128"/>
                <a:ea typeface="Yu Gothic" panose="020B0400000000000000" pitchFamily="34" charset="-128"/>
              </a:rPr>
              <a:t>20</a:t>
            </a:r>
            <a:r>
              <a:rPr lang="ja-JP" altLang="en-US" sz="1040" b="1" spc="10">
                <a:latin typeface="Yu Gothic" panose="020B0400000000000000" pitchFamily="34" charset="-128"/>
                <a:ea typeface="Yu Gothic" panose="020B0400000000000000" pitchFamily="34" charset="-128"/>
              </a:rPr>
              <a:t>代・</a:t>
            </a:r>
            <a:r>
              <a:rPr lang="en-US" altLang="ja-JP" sz="1040" b="1" spc="10" dirty="0">
                <a:latin typeface="Yu Gothic" panose="020B0400000000000000" pitchFamily="34" charset="-128"/>
                <a:ea typeface="Yu Gothic" panose="020B0400000000000000" pitchFamily="34" charset="-128"/>
              </a:rPr>
              <a:t>40</a:t>
            </a:r>
            <a:r>
              <a:rPr lang="ja-JP" altLang="en-US" sz="1040" b="1" spc="10">
                <a:latin typeface="Yu Gothic" panose="020B0400000000000000" pitchFamily="34" charset="-128"/>
                <a:ea typeface="Yu Gothic" panose="020B0400000000000000" pitchFamily="34" charset="-128"/>
              </a:rPr>
              <a:t>代女性が続きました。</a:t>
            </a:r>
          </a:p>
          <a:p>
            <a:pPr algn="just">
              <a:lnSpc>
                <a:spcPct val="137000"/>
              </a:lnSpc>
            </a:pPr>
            <a:r>
              <a:rPr lang="ja-JP" altLang="en-US" sz="1040" b="1" spc="10">
                <a:latin typeface="Yu Gothic" panose="020B0400000000000000" pitchFamily="34" charset="-128"/>
                <a:ea typeface="Yu Gothic" panose="020B0400000000000000" pitchFamily="34" charset="-128"/>
              </a:rPr>
              <a:t>投稿した経験がある人のうち、最も多かったのは</a:t>
            </a:r>
            <a:r>
              <a:rPr lang="en-US" altLang="ja-JP" sz="1040" b="1" spc="10" dirty="0">
                <a:latin typeface="Yu Gothic" panose="020B0400000000000000" pitchFamily="34" charset="-128"/>
                <a:ea typeface="Yu Gothic" panose="020B0400000000000000" pitchFamily="34" charset="-128"/>
              </a:rPr>
              <a:t>40</a:t>
            </a:r>
            <a:r>
              <a:rPr lang="ja-JP" altLang="en-US" sz="1040" b="1" spc="10">
                <a:latin typeface="Yu Gothic" panose="020B0400000000000000" pitchFamily="34" charset="-128"/>
                <a:ea typeface="Yu Gothic" panose="020B0400000000000000" pitchFamily="34" charset="-128"/>
              </a:rPr>
              <a:t>代男性で、</a:t>
            </a:r>
            <a:r>
              <a:rPr lang="en-US" altLang="ja-JP" sz="1040" b="1" spc="10" dirty="0">
                <a:latin typeface="Yu Gothic" panose="020B0400000000000000" pitchFamily="34" charset="-128"/>
                <a:ea typeface="Yu Gothic" panose="020B0400000000000000" pitchFamily="34" charset="-128"/>
              </a:rPr>
              <a:t>30</a:t>
            </a:r>
            <a:r>
              <a:rPr lang="ja-JP" altLang="en-US" sz="1040" b="1" spc="10">
                <a:latin typeface="Yu Gothic" panose="020B0400000000000000" pitchFamily="34" charset="-128"/>
                <a:ea typeface="Yu Gothic" panose="020B0400000000000000" pitchFamily="34" charset="-128"/>
              </a:rPr>
              <a:t>代・</a:t>
            </a:r>
            <a:r>
              <a:rPr lang="en-US" altLang="ja-JP" sz="1040" b="1" spc="10" dirty="0">
                <a:latin typeface="Yu Gothic" panose="020B0400000000000000" pitchFamily="34" charset="-128"/>
                <a:ea typeface="Yu Gothic" panose="020B0400000000000000" pitchFamily="34" charset="-128"/>
              </a:rPr>
              <a:t>50</a:t>
            </a:r>
            <a:r>
              <a:rPr lang="ja-JP" altLang="en-US" sz="1040" b="1" spc="10">
                <a:latin typeface="Yu Gothic" panose="020B0400000000000000" pitchFamily="34" charset="-128"/>
                <a:ea typeface="Yu Gothic" panose="020B0400000000000000" pitchFamily="34" charset="-128"/>
              </a:rPr>
              <a:t>代男性、</a:t>
            </a:r>
            <a:r>
              <a:rPr lang="en-US" altLang="ja-JP" sz="1040" b="1" spc="10" dirty="0">
                <a:latin typeface="Yu Gothic" panose="020B0400000000000000" pitchFamily="34" charset="-128"/>
                <a:ea typeface="Yu Gothic" panose="020B0400000000000000" pitchFamily="34" charset="-128"/>
              </a:rPr>
              <a:t>20</a:t>
            </a:r>
            <a:r>
              <a:rPr lang="ja-JP" altLang="en-US" sz="1040" b="1" spc="10">
                <a:latin typeface="Yu Gothic" panose="020B0400000000000000" pitchFamily="34" charset="-128"/>
                <a:ea typeface="Yu Gothic" panose="020B0400000000000000" pitchFamily="34" charset="-128"/>
              </a:rPr>
              <a:t>代女性が続きました。反応・シェアした経験がある人では</a:t>
            </a:r>
            <a:r>
              <a:rPr lang="en-US" altLang="ja-JP" sz="1040" b="1" spc="10" dirty="0">
                <a:latin typeface="Yu Gothic" panose="020B0400000000000000" pitchFamily="34" charset="-128"/>
                <a:ea typeface="Yu Gothic" panose="020B0400000000000000" pitchFamily="34" charset="-128"/>
              </a:rPr>
              <a:t>20</a:t>
            </a:r>
            <a:r>
              <a:rPr lang="ja-JP" altLang="en-US" sz="1040" b="1" spc="10">
                <a:latin typeface="Yu Gothic" panose="020B0400000000000000" pitchFamily="34" charset="-128"/>
                <a:ea typeface="Yu Gothic" panose="020B0400000000000000" pitchFamily="34" charset="-128"/>
              </a:rPr>
              <a:t>代女性と</a:t>
            </a:r>
            <a:r>
              <a:rPr lang="en-US" altLang="ja-JP" sz="1040" b="1" spc="10" dirty="0">
                <a:latin typeface="Yu Gothic" panose="020B0400000000000000" pitchFamily="34" charset="-128"/>
                <a:ea typeface="Yu Gothic" panose="020B0400000000000000" pitchFamily="34" charset="-128"/>
              </a:rPr>
              <a:t>40</a:t>
            </a:r>
            <a:r>
              <a:rPr lang="ja-JP" altLang="en-US" sz="1040" b="1" spc="10">
                <a:latin typeface="Yu Gothic" panose="020B0400000000000000" pitchFamily="34" charset="-128"/>
                <a:ea typeface="Yu Gothic" panose="020B0400000000000000" pitchFamily="34" charset="-128"/>
              </a:rPr>
              <a:t>代男性が最も多く、</a:t>
            </a:r>
            <a:r>
              <a:rPr lang="en-US" altLang="ja-JP" sz="1040" b="1" spc="10" dirty="0">
                <a:latin typeface="Yu Gothic" panose="020B0400000000000000" pitchFamily="34" charset="-128"/>
                <a:ea typeface="Yu Gothic" panose="020B0400000000000000" pitchFamily="34" charset="-128"/>
              </a:rPr>
              <a:t>40</a:t>
            </a:r>
            <a:r>
              <a:rPr lang="ja-JP" altLang="en-US" sz="1040" b="1" spc="10">
                <a:latin typeface="Yu Gothic" panose="020B0400000000000000" pitchFamily="34" charset="-128"/>
                <a:ea typeface="Yu Gothic" panose="020B0400000000000000" pitchFamily="34" charset="-128"/>
              </a:rPr>
              <a:t>代・</a:t>
            </a:r>
            <a:r>
              <a:rPr lang="en-US" altLang="ja-JP" sz="1040" b="1" spc="10" dirty="0">
                <a:latin typeface="Yu Gothic" panose="020B0400000000000000" pitchFamily="34" charset="-128"/>
                <a:ea typeface="Yu Gothic" panose="020B0400000000000000" pitchFamily="34" charset="-128"/>
              </a:rPr>
              <a:t>10</a:t>
            </a:r>
            <a:r>
              <a:rPr lang="ja-JP" altLang="en-US" sz="1040" b="1" spc="10">
                <a:latin typeface="Yu Gothic" panose="020B0400000000000000" pitchFamily="34" charset="-128"/>
                <a:ea typeface="Yu Gothic" panose="020B0400000000000000" pitchFamily="34" charset="-128"/>
              </a:rPr>
              <a:t>代女性が続きました。新聞広告について投稿する人と反応・シェアする人は、性・年代により傾向が異なりました。</a:t>
            </a:r>
          </a:p>
          <a:p>
            <a:pPr algn="just">
              <a:lnSpc>
                <a:spcPct val="137000"/>
              </a:lnSpc>
            </a:pPr>
            <a:r>
              <a:rPr lang="ja-JP" altLang="en-US" sz="1040" b="1" spc="10">
                <a:latin typeface="Yu Gothic" panose="020B0400000000000000" pitchFamily="34" charset="-128"/>
                <a:ea typeface="Yu Gothic" panose="020B0400000000000000" pitchFamily="34" charset="-128"/>
              </a:rPr>
              <a:t>利用している</a:t>
            </a:r>
            <a:r>
              <a:rPr lang="it-IT" altLang="ja-JP" sz="1040" b="1" spc="10" dirty="0">
                <a:latin typeface="Yu Gothic" panose="020B0400000000000000" pitchFamily="34" charset="-128"/>
                <a:ea typeface="Yu Gothic" panose="020B0400000000000000" pitchFamily="34" charset="-128"/>
              </a:rPr>
              <a:t>SNS</a:t>
            </a:r>
            <a:r>
              <a:rPr lang="ja-JP" altLang="en-US" sz="1040" b="1" spc="10">
                <a:latin typeface="Yu Gothic" panose="020B0400000000000000" pitchFamily="34" charset="-128"/>
                <a:ea typeface="Yu Gothic" panose="020B0400000000000000" pitchFamily="34" charset="-128"/>
              </a:rPr>
              <a:t>サービスは</a:t>
            </a:r>
            <a:r>
              <a:rPr lang="it-IT" altLang="ja-JP" sz="1040" b="1" spc="10" dirty="0">
                <a:latin typeface="Yu Gothic" panose="020B0400000000000000" pitchFamily="34" charset="-128"/>
                <a:ea typeface="Yu Gothic" panose="020B0400000000000000" pitchFamily="34" charset="-128"/>
              </a:rPr>
              <a:t>LINE</a:t>
            </a:r>
            <a:r>
              <a:rPr lang="ja-JP" altLang="it-IT" sz="1040" b="1" spc="10">
                <a:latin typeface="Yu Gothic" panose="020B0400000000000000" pitchFamily="34" charset="-128"/>
                <a:ea typeface="Yu Gothic" panose="020B0400000000000000" pitchFamily="34" charset="-128"/>
              </a:rPr>
              <a:t>、</a:t>
            </a:r>
            <a:r>
              <a:rPr lang="ja-JP" altLang="en-US" sz="1040" b="1" spc="10">
                <a:latin typeface="Yu Gothic" panose="020B0400000000000000" pitchFamily="34" charset="-128"/>
                <a:ea typeface="Yu Gothic" panose="020B0400000000000000" pitchFamily="34" charset="-128"/>
              </a:rPr>
              <a:t>ツイッターの順でした。年代別に見ると、</a:t>
            </a:r>
            <a:r>
              <a:rPr lang="en-US" altLang="ja-JP" sz="1040" b="1" spc="10" dirty="0">
                <a:latin typeface="Yu Gothic" panose="020B0400000000000000" pitchFamily="34" charset="-128"/>
                <a:ea typeface="Yu Gothic" panose="020B0400000000000000" pitchFamily="34" charset="-128"/>
              </a:rPr>
              <a:t>15</a:t>
            </a:r>
            <a:r>
              <a:rPr lang="ja-JP" altLang="en-US" sz="1040" b="1" spc="10">
                <a:latin typeface="Yu Gothic" panose="020B0400000000000000" pitchFamily="34" charset="-128"/>
                <a:ea typeface="Yu Gothic" panose="020B0400000000000000" pitchFamily="34" charset="-128"/>
              </a:rPr>
              <a:t>～</a:t>
            </a:r>
            <a:r>
              <a:rPr lang="en-US" altLang="ja-JP" sz="1040" b="1" spc="10" dirty="0">
                <a:latin typeface="Yu Gothic" panose="020B0400000000000000" pitchFamily="34" charset="-128"/>
                <a:ea typeface="Yu Gothic" panose="020B0400000000000000" pitchFamily="34" charset="-128"/>
              </a:rPr>
              <a:t>19</a:t>
            </a:r>
            <a:r>
              <a:rPr lang="ja-JP" altLang="en-US" sz="1040" b="1" spc="10">
                <a:latin typeface="Yu Gothic" panose="020B0400000000000000" pitchFamily="34" charset="-128"/>
                <a:ea typeface="Yu Gothic" panose="020B0400000000000000" pitchFamily="34" charset="-128"/>
              </a:rPr>
              <a:t>歳はインスタグラム、</a:t>
            </a:r>
            <a:r>
              <a:rPr lang="en-US" altLang="ja-JP" sz="1040" b="1" spc="10" dirty="0">
                <a:latin typeface="Yu Gothic" panose="020B0400000000000000" pitchFamily="34" charset="-128"/>
                <a:ea typeface="Yu Gothic" panose="020B0400000000000000" pitchFamily="34" charset="-128"/>
              </a:rPr>
              <a:t>20</a:t>
            </a:r>
            <a:r>
              <a:rPr lang="ja-JP" altLang="en-US" sz="1040" b="1" spc="10">
                <a:latin typeface="Yu Gothic" panose="020B0400000000000000" pitchFamily="34" charset="-128"/>
                <a:ea typeface="Yu Gothic" panose="020B0400000000000000" pitchFamily="34" charset="-128"/>
              </a:rPr>
              <a:t>代から</a:t>
            </a:r>
            <a:r>
              <a:rPr lang="en-US" altLang="ja-JP" sz="1040" b="1" spc="10" dirty="0">
                <a:latin typeface="Yu Gothic" panose="020B0400000000000000" pitchFamily="34" charset="-128"/>
                <a:ea typeface="Yu Gothic" panose="020B0400000000000000" pitchFamily="34" charset="-128"/>
              </a:rPr>
              <a:t>40</a:t>
            </a:r>
            <a:r>
              <a:rPr lang="ja-JP" altLang="en-US" sz="1040" b="1" spc="10">
                <a:latin typeface="Yu Gothic" panose="020B0400000000000000" pitchFamily="34" charset="-128"/>
                <a:ea typeface="Yu Gothic" panose="020B0400000000000000" pitchFamily="34" charset="-128"/>
              </a:rPr>
              <a:t>代まではツイッターの利用が多いことが分かりました。</a:t>
            </a:r>
          </a:p>
        </p:txBody>
      </p:sp>
      <p:pic>
        <p:nvPicPr>
          <p:cNvPr id="3" name="図 2">
            <a:extLst>
              <a:ext uri="{FF2B5EF4-FFF2-40B4-BE49-F238E27FC236}">
                <a16:creationId xmlns:a16="http://schemas.microsoft.com/office/drawing/2014/main" id="{064BDD3B-E371-4441-B365-D90909B4A6A2}"/>
              </a:ext>
            </a:extLst>
          </p:cNvPr>
          <p:cNvPicPr>
            <a:picLocks noChangeAspect="1"/>
          </p:cNvPicPr>
          <p:nvPr/>
        </p:nvPicPr>
        <p:blipFill>
          <a:blip r:embed="rId3"/>
          <a:stretch>
            <a:fillRect/>
          </a:stretch>
        </p:blipFill>
        <p:spPr>
          <a:xfrm>
            <a:off x="460638" y="2600259"/>
            <a:ext cx="5753100" cy="4254500"/>
          </a:xfrm>
          <a:prstGeom prst="rect">
            <a:avLst/>
          </a:prstGeom>
        </p:spPr>
      </p:pic>
      <p:pic>
        <p:nvPicPr>
          <p:cNvPr id="6" name="図 5">
            <a:extLst>
              <a:ext uri="{FF2B5EF4-FFF2-40B4-BE49-F238E27FC236}">
                <a16:creationId xmlns:a16="http://schemas.microsoft.com/office/drawing/2014/main" id="{1D96C2B0-D1C6-574D-98C8-8E42BF99C8BB}"/>
              </a:ext>
            </a:extLst>
          </p:cNvPr>
          <p:cNvPicPr>
            <a:picLocks noChangeAspect="1"/>
          </p:cNvPicPr>
          <p:nvPr/>
        </p:nvPicPr>
        <p:blipFill>
          <a:blip r:embed="rId4"/>
          <a:stretch>
            <a:fillRect/>
          </a:stretch>
        </p:blipFill>
        <p:spPr>
          <a:xfrm>
            <a:off x="6640507" y="2601251"/>
            <a:ext cx="3556000" cy="4152900"/>
          </a:xfrm>
          <a:prstGeom prst="rect">
            <a:avLst/>
          </a:prstGeom>
        </p:spPr>
      </p:pic>
      <p:pic>
        <p:nvPicPr>
          <p:cNvPr id="7" name="図 6">
            <a:extLst>
              <a:ext uri="{FF2B5EF4-FFF2-40B4-BE49-F238E27FC236}">
                <a16:creationId xmlns:a16="http://schemas.microsoft.com/office/drawing/2014/main" id="{3878D69B-E1BC-BB40-B271-E8A8DAE2B78A}"/>
              </a:ext>
            </a:extLst>
          </p:cNvPr>
          <p:cNvPicPr>
            <a:picLocks noChangeAspect="1"/>
          </p:cNvPicPr>
          <p:nvPr/>
        </p:nvPicPr>
        <p:blipFill>
          <a:blip r:embed="rId5"/>
          <a:stretch>
            <a:fillRect/>
          </a:stretch>
        </p:blipFill>
        <p:spPr>
          <a:xfrm>
            <a:off x="10125339" y="7041918"/>
            <a:ext cx="279400" cy="279400"/>
          </a:xfrm>
          <a:prstGeom prst="rect">
            <a:avLst/>
          </a:prstGeom>
        </p:spPr>
      </p:pic>
    </p:spTree>
    <p:extLst>
      <p:ext uri="{BB962C8B-B14F-4D97-AF65-F5344CB8AC3E}">
        <p14:creationId xmlns:p14="http://schemas.microsoft.com/office/powerpoint/2010/main" val="31784837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161</TotalTime>
  <Words>1611</Words>
  <Application>Microsoft Macintosh PowerPoint</Application>
  <PresentationFormat>ユーザー設定</PresentationFormat>
  <Paragraphs>57</Paragraphs>
  <Slides>12</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12</vt:i4>
      </vt:variant>
    </vt:vector>
  </HeadingPairs>
  <TitlesOfParts>
    <vt:vector size="20" baseType="lpstr">
      <vt:lpstr>Meiryo</vt:lpstr>
      <vt:lpstr>游ゴシック</vt:lpstr>
      <vt:lpstr>游ゴシック</vt:lpstr>
      <vt:lpstr>游ゴシック Light</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Microsoft Office User</dc:creator>
  <cp:lastModifiedBy>佐々木優子</cp:lastModifiedBy>
  <cp:revision>17</cp:revision>
  <cp:lastPrinted>2023-04-17T08:26:27Z</cp:lastPrinted>
  <dcterms:created xsi:type="dcterms:W3CDTF">2023-04-17T01:27:42Z</dcterms:created>
  <dcterms:modified xsi:type="dcterms:W3CDTF">2023-04-18T03:01:41Z</dcterms:modified>
</cp:coreProperties>
</file>