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8" r:id="rId6"/>
    <p:sldId id="260" r:id="rId7"/>
    <p:sldId id="261" r:id="rId8"/>
    <p:sldId id="262" r:id="rId9"/>
    <p:sldId id="263" r:id="rId10"/>
    <p:sldId id="264" r:id="rId11"/>
    <p:sldId id="265" r:id="rId12"/>
    <p:sldId id="266" r:id="rId13"/>
    <p:sldId id="267" r:id="rId14"/>
  </p:sldIdLst>
  <p:sldSz cx="9906000" cy="6858000" type="A4"/>
  <p:notesSz cx="7034213" cy="10164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BCB0"/>
    <a:srgbClr val="FEDC6B"/>
    <a:srgbClr val="E781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81"/>
    <p:restoredTop sz="96197"/>
  </p:normalViewPr>
  <p:slideViewPr>
    <p:cSldViewPr snapToGrid="0" snapToObjects="1">
      <p:cViewPr>
        <p:scale>
          <a:sx n="125" d="100"/>
          <a:sy n="125" d="100"/>
        </p:scale>
        <p:origin x="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4153721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369049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394501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293879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35079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158146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337323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407078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423634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141856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370031-38DE-7A48-BE1A-B931D7604B82}" type="datetimeFigureOut">
              <a:rPr kumimoji="1" lang="ja-JP" altLang="en-US" smtClean="0"/>
              <a:t>2022/3/23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972851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70031-38DE-7A48-BE1A-B931D7604B82}" type="datetimeFigureOut">
              <a:rPr kumimoji="1" lang="ja-JP" altLang="en-US" smtClean="0"/>
              <a:t>2022/3/23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10458-1498-BF4C-9A32-A3FB890FD128}" type="slidenum">
              <a:rPr kumimoji="1" lang="ja-JP" altLang="en-US" smtClean="0"/>
              <a:t>‹#›</a:t>
            </a:fld>
            <a:endParaRPr kumimoji="1" lang="ja-JP" altLang="en-US"/>
          </a:p>
        </p:txBody>
      </p:sp>
    </p:spTree>
    <p:extLst>
      <p:ext uri="{BB962C8B-B14F-4D97-AF65-F5344CB8AC3E}">
        <p14:creationId xmlns:p14="http://schemas.microsoft.com/office/powerpoint/2010/main" val="3230129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3226787-304F-564F-8319-885DE71AFB50}"/>
              </a:ext>
            </a:extLst>
          </p:cNvPr>
          <p:cNvSpPr/>
          <p:nvPr/>
        </p:nvSpPr>
        <p:spPr>
          <a:xfrm>
            <a:off x="669850" y="2619750"/>
            <a:ext cx="8728149" cy="1072794"/>
          </a:xfrm>
          <a:prstGeom prst="rect">
            <a:avLst/>
          </a:prstGeom>
        </p:spPr>
        <p:txBody>
          <a:bodyPr wrap="square">
            <a:spAutoFit/>
          </a:bodyPr>
          <a:lstStyle/>
          <a:p>
            <a:pPr algn="ctr">
              <a:lnSpc>
                <a:spcPct val="150000"/>
              </a:lnSpc>
            </a:pPr>
            <a:r>
              <a:rPr lang="ja-JP" altLang="en-US" sz="2800" b="1" dirty="0">
                <a:latin typeface="A-OTF UD Shin Go Pro M" panose="020B0400000000000000" pitchFamily="34" charset="-128"/>
                <a:ea typeface="A-OTF UD Shin Go Pro M" panose="020B0400000000000000" pitchFamily="34" charset="-128"/>
              </a:rPr>
              <a:t>ウィズコロナ時代の新聞メディア</a:t>
            </a:r>
            <a:endParaRPr lang="en-US" altLang="ja-JP" sz="2800" b="1" dirty="0">
              <a:latin typeface="A-OTF UD Shin Go Pro M" panose="020B0400000000000000" pitchFamily="34" charset="-128"/>
              <a:ea typeface="A-OTF UD Shin Go Pro M" panose="020B0400000000000000" pitchFamily="34" charset="-128"/>
            </a:endParaRPr>
          </a:p>
          <a:p>
            <a:pPr algn="ctr">
              <a:lnSpc>
                <a:spcPct val="150000"/>
              </a:lnSpc>
            </a:pPr>
            <a:r>
              <a:rPr lang="en-US" altLang="ja-JP" sz="1600" b="1" dirty="0">
                <a:latin typeface="A-OTF UD Shin Go Pro M" panose="020B0400000000000000" pitchFamily="34" charset="-128"/>
                <a:ea typeface="A-OTF UD Shin Go Pro M" panose="020B0400000000000000" pitchFamily="34" charset="-128"/>
              </a:rPr>
              <a:t>〜</a:t>
            </a:r>
            <a:r>
              <a:rPr lang="ja-JP" altLang="en-US" sz="1600" b="1" dirty="0">
                <a:latin typeface="A-OTF UD Shin Go Pro M" panose="020B0400000000000000" pitchFamily="34" charset="-128"/>
                <a:ea typeface="A-OTF UD Shin Go Pro M" panose="020B0400000000000000" pitchFamily="34" charset="-128"/>
              </a:rPr>
              <a:t>新聞社発の情報と企業広告に関する調査</a:t>
            </a:r>
          </a:p>
        </p:txBody>
      </p:sp>
      <p:pic>
        <p:nvPicPr>
          <p:cNvPr id="3" name="図 2">
            <a:extLst>
              <a:ext uri="{FF2B5EF4-FFF2-40B4-BE49-F238E27FC236}">
                <a16:creationId xmlns:a16="http://schemas.microsoft.com/office/drawing/2014/main" id="{846AF83C-4DB0-5149-B1DC-CAEDB68DAD2E}"/>
              </a:ext>
            </a:extLst>
          </p:cNvPr>
          <p:cNvPicPr>
            <a:picLocks noChangeAspect="1"/>
          </p:cNvPicPr>
          <p:nvPr/>
        </p:nvPicPr>
        <p:blipFill>
          <a:blip r:embed="rId2"/>
          <a:stretch>
            <a:fillRect/>
          </a:stretch>
        </p:blipFill>
        <p:spPr>
          <a:xfrm>
            <a:off x="4000500" y="719356"/>
            <a:ext cx="1701800" cy="1625600"/>
          </a:xfrm>
          <a:prstGeom prst="rect">
            <a:avLst/>
          </a:prstGeom>
        </p:spPr>
      </p:pic>
      <p:sp>
        <p:nvSpPr>
          <p:cNvPr id="6" name="正方形/長方形 5">
            <a:extLst>
              <a:ext uri="{FF2B5EF4-FFF2-40B4-BE49-F238E27FC236}">
                <a16:creationId xmlns:a16="http://schemas.microsoft.com/office/drawing/2014/main" id="{883DF566-8263-C84D-9C04-97A8CF0A6EFA}"/>
              </a:ext>
            </a:extLst>
          </p:cNvPr>
          <p:cNvSpPr/>
          <p:nvPr/>
        </p:nvSpPr>
        <p:spPr>
          <a:xfrm>
            <a:off x="669850" y="3764339"/>
            <a:ext cx="8728149" cy="1169551"/>
          </a:xfrm>
          <a:prstGeom prst="rect">
            <a:avLst/>
          </a:prstGeom>
        </p:spPr>
        <p:txBody>
          <a:bodyPr wrap="square">
            <a:spAutoFit/>
          </a:bodyPr>
          <a:lstStyle/>
          <a:p>
            <a:r>
              <a:rPr lang="ja-JP" altLang="en-US" sz="1200" dirty="0">
                <a:solidFill>
                  <a:srgbClr val="5DBCB0"/>
                </a:solidFill>
                <a:latin typeface="A-OTF UD Shin Go NT Pro DB" panose="020B0400000000000000" pitchFamily="34" charset="-128"/>
                <a:ea typeface="A-OTF UD Shin Go NT Pro DB" panose="020B0400000000000000" pitchFamily="34" charset="-128"/>
              </a:rPr>
              <a:t>　</a:t>
            </a:r>
            <a:r>
              <a:rPr lang="ja-JP" altLang="en-US" sz="1400" b="1" dirty="0">
                <a:solidFill>
                  <a:srgbClr val="5DBCB0"/>
                </a:solidFill>
                <a:latin typeface="A-OTF UD Shin Go NT Pro DB" panose="020B0400000000000000" pitchFamily="34" charset="-128"/>
                <a:ea typeface="A-OTF UD Shin Go NT Pro DB" panose="020B0400000000000000" pitchFamily="34" charset="-128"/>
              </a:rPr>
              <a:t>新型コロナウイルスの感染拡大は、私たちの生活に大きな影響を与え続けています。ウィズコロナの時代に、人々はどのようにメディアに接触し、そこで得た情報をどう評価しているのでしょうか。</a:t>
            </a:r>
          </a:p>
          <a:p>
            <a:r>
              <a:rPr lang="ja-JP" altLang="en-US" sz="1400" b="1" dirty="0">
                <a:solidFill>
                  <a:srgbClr val="5DBCB0"/>
                </a:solidFill>
                <a:latin typeface="A-OTF UD Shin Go NT Pro DB" panose="020B0400000000000000" pitchFamily="34" charset="-128"/>
                <a:ea typeface="A-OTF UD Shin Go NT Pro DB" panose="020B0400000000000000" pitchFamily="34" charset="-128"/>
              </a:rPr>
              <a:t>　新型コロナの感染の様相が刻々と変化し、信頼できる情報が求められる中で、日本新聞協会は新聞社が発信する情報や企業広告について調査を実施しました。調査結果から明らかになった新聞や新聞広告の特長についてご紹介します。</a:t>
            </a:r>
          </a:p>
        </p:txBody>
      </p:sp>
      <p:pic>
        <p:nvPicPr>
          <p:cNvPr id="7" name="図 6">
            <a:extLst>
              <a:ext uri="{FF2B5EF4-FFF2-40B4-BE49-F238E27FC236}">
                <a16:creationId xmlns:a16="http://schemas.microsoft.com/office/drawing/2014/main" id="{9DA2572B-D219-5440-8B17-133BE940B6FA}"/>
              </a:ext>
            </a:extLst>
          </p:cNvPr>
          <p:cNvPicPr>
            <a:picLocks noChangeAspect="1"/>
          </p:cNvPicPr>
          <p:nvPr/>
        </p:nvPicPr>
        <p:blipFill>
          <a:blip r:embed="rId3"/>
          <a:stretch>
            <a:fillRect/>
          </a:stretch>
        </p:blipFill>
        <p:spPr>
          <a:xfrm>
            <a:off x="508000" y="5159012"/>
            <a:ext cx="8890000" cy="1498600"/>
          </a:xfrm>
          <a:prstGeom prst="rect">
            <a:avLst/>
          </a:prstGeom>
        </p:spPr>
      </p:pic>
    </p:spTree>
    <p:extLst>
      <p:ext uri="{BB962C8B-B14F-4D97-AF65-F5344CB8AC3E}">
        <p14:creationId xmlns:p14="http://schemas.microsoft.com/office/powerpoint/2010/main" val="3671281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9058083"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コロナ終息後は旅行や対面イベント、スポーツに期待</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0" y="1244756"/>
            <a:ext cx="8591152"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新型コロナ終息後に利用・購入したい商品やサービス</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9" y="1590737"/>
            <a:ext cx="9133694" cy="762709"/>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新型コロナウイルスの感染が終息した後に利用・購入したい商品やサービスとして、「国内旅行」（</a:t>
            </a:r>
            <a:r>
              <a:rPr lang="en-US" altLang="ja-JP" sz="1000" dirty="0">
                <a:latin typeface="A-OTF UD Shin Go Pro L" panose="020B0400000000000000" pitchFamily="34" charset="-128"/>
                <a:ea typeface="A-OTF UD Shin Go Pro L" panose="020B0400000000000000" pitchFamily="34" charset="-128"/>
              </a:rPr>
              <a:t>49.3</a:t>
            </a:r>
            <a:r>
              <a:rPr lang="ja-JP" altLang="en-US" sz="1000">
                <a:latin typeface="A-OTF UD Shin Go Pro L" panose="020B0400000000000000" pitchFamily="34" charset="-128"/>
                <a:ea typeface="A-OTF UD Shin Go Pro L" panose="020B0400000000000000" pitchFamily="34" charset="-128"/>
              </a:rPr>
              <a:t>％）、「海外旅行」（</a:t>
            </a:r>
            <a:r>
              <a:rPr lang="en-US" altLang="ja-JP" sz="1000" dirty="0">
                <a:latin typeface="A-OTF UD Shin Go Pro L" panose="020B0400000000000000" pitchFamily="34" charset="-128"/>
                <a:ea typeface="A-OTF UD Shin Go Pro L" panose="020B0400000000000000" pitchFamily="34" charset="-128"/>
              </a:rPr>
              <a:t>20.8</a:t>
            </a:r>
            <a:r>
              <a:rPr lang="ja-JP" altLang="en-US" sz="1000">
                <a:latin typeface="A-OTF UD Shin Go Pro L" panose="020B0400000000000000" pitchFamily="34" charset="-128"/>
                <a:ea typeface="A-OTF UD Shin Go Pro L" panose="020B0400000000000000" pitchFamily="34" charset="-128"/>
              </a:rPr>
              <a:t>％）、「対面で行われるコンサートやライブ・演劇など」（</a:t>
            </a:r>
            <a:r>
              <a:rPr lang="en-US" altLang="ja-JP" sz="1000" dirty="0">
                <a:latin typeface="A-OTF UD Shin Go Pro L" panose="020B0400000000000000" pitchFamily="34" charset="-128"/>
                <a:ea typeface="A-OTF UD Shin Go Pro L" panose="020B0400000000000000" pitchFamily="34" charset="-128"/>
              </a:rPr>
              <a:t>15.2</a:t>
            </a:r>
            <a:r>
              <a:rPr lang="ja-JP" altLang="en-US" sz="1000">
                <a:latin typeface="A-OTF UD Shin Go Pro L" panose="020B0400000000000000" pitchFamily="34" charset="-128"/>
                <a:ea typeface="A-OTF UD Shin Go Pro L" panose="020B0400000000000000" pitchFamily="34" charset="-128"/>
              </a:rPr>
              <a:t>％）、「スポーツ・レジャー関連サービス」（</a:t>
            </a:r>
            <a:r>
              <a:rPr lang="en-US" altLang="ja-JP" sz="1000" dirty="0">
                <a:latin typeface="A-OTF UD Shin Go Pro L" panose="020B0400000000000000" pitchFamily="34" charset="-128"/>
                <a:ea typeface="A-OTF UD Shin Go Pro L" panose="020B0400000000000000" pitchFamily="34" charset="-128"/>
              </a:rPr>
              <a:t>10.7%</a:t>
            </a:r>
            <a:r>
              <a:rPr lang="ja-JP" altLang="en-US" sz="1000">
                <a:latin typeface="A-OTF UD Shin Go Pro L" panose="020B0400000000000000" pitchFamily="34" charset="-128"/>
                <a:ea typeface="A-OTF UD Shin Go Pro L" panose="020B0400000000000000" pitchFamily="34" charset="-128"/>
              </a:rPr>
              <a:t>）、「衣料品」（</a:t>
            </a:r>
            <a:r>
              <a:rPr lang="en-US" altLang="ja-JP" sz="1000" dirty="0">
                <a:latin typeface="A-OTF UD Shin Go Pro L" panose="020B0400000000000000" pitchFamily="34" charset="-128"/>
                <a:ea typeface="A-OTF UD Shin Go Pro L" panose="020B0400000000000000" pitchFamily="34" charset="-128"/>
              </a:rPr>
              <a:t>10.5%</a:t>
            </a:r>
            <a:r>
              <a:rPr lang="ja-JP" altLang="en-US" sz="1000">
                <a:latin typeface="A-OTF UD Shin Go Pro L" panose="020B0400000000000000" pitchFamily="34" charset="-128"/>
                <a:ea typeface="A-OTF UD Shin Go Pro L" panose="020B0400000000000000" pitchFamily="34" charset="-128"/>
              </a:rPr>
              <a:t>）が上位に挙げられました。</a:t>
            </a:r>
          </a:p>
          <a:p>
            <a:pPr algn="just">
              <a:lnSpc>
                <a:spcPct val="150000"/>
              </a:lnSpc>
            </a:pPr>
            <a:r>
              <a:rPr lang="ja-JP" altLang="en-US" sz="1000">
                <a:latin typeface="A-OTF UD Shin Go Pro L" panose="020B0400000000000000" pitchFamily="34" charset="-128"/>
                <a:ea typeface="A-OTF UD Shin Go Pro L" panose="020B0400000000000000" pitchFamily="34" charset="-128"/>
              </a:rPr>
              <a:t>コロナ禍で提供が困難となったサービスの購入を待ち望む声は高まっています。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2366682" y="884919"/>
            <a:ext cx="5174429"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pic>
        <p:nvPicPr>
          <p:cNvPr id="7" name="図 6">
            <a:extLst>
              <a:ext uri="{FF2B5EF4-FFF2-40B4-BE49-F238E27FC236}">
                <a16:creationId xmlns:a16="http://schemas.microsoft.com/office/drawing/2014/main" id="{84814763-24CF-C74A-9EA4-EFB0BEC16D17}"/>
              </a:ext>
            </a:extLst>
          </p:cNvPr>
          <p:cNvPicPr>
            <a:picLocks noChangeAspect="1"/>
          </p:cNvPicPr>
          <p:nvPr/>
        </p:nvPicPr>
        <p:blipFill>
          <a:blip r:embed="rId4"/>
          <a:stretch>
            <a:fillRect/>
          </a:stretch>
        </p:blipFill>
        <p:spPr>
          <a:xfrm>
            <a:off x="595880" y="2505354"/>
            <a:ext cx="8967670" cy="4036693"/>
          </a:xfrm>
          <a:prstGeom prst="rect">
            <a:avLst/>
          </a:prstGeom>
        </p:spPr>
      </p:pic>
    </p:spTree>
    <p:extLst>
      <p:ext uri="{BB962C8B-B14F-4D97-AF65-F5344CB8AC3E}">
        <p14:creationId xmlns:p14="http://schemas.microsoft.com/office/powerpoint/2010/main" val="20250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9058083"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新聞広告は「知らなかった企業を知るきっかけ」</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0" y="1244756"/>
            <a:ext cx="8591152"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企業広告に対する印象</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9" y="1590737"/>
            <a:ext cx="9133694" cy="1224374"/>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新聞の企業広告については、「これまで知らなかった企業を知るきっかけとなる」（</a:t>
            </a:r>
            <a:r>
              <a:rPr lang="en-US" altLang="ja-JP" sz="1000" dirty="0">
                <a:latin typeface="A-OTF UD Shin Go Pro L" panose="020B0400000000000000" pitchFamily="34" charset="-128"/>
                <a:ea typeface="A-OTF UD Shin Go Pro L" panose="020B0400000000000000" pitchFamily="34" charset="-128"/>
              </a:rPr>
              <a:t>34.6</a:t>
            </a:r>
            <a:r>
              <a:rPr lang="ja-JP" altLang="en-US" sz="1000">
                <a:latin typeface="A-OTF UD Shin Go Pro L" panose="020B0400000000000000" pitchFamily="34" charset="-128"/>
                <a:ea typeface="A-OTF UD Shin Go Pro L" panose="020B0400000000000000" pitchFamily="34" charset="-128"/>
              </a:rPr>
              <a:t>％）との評価が最も高く、「企業の理念や取り組みを知るきっかけとなる」（</a:t>
            </a:r>
            <a:r>
              <a:rPr lang="en-US" altLang="ja-JP" sz="1000" dirty="0">
                <a:latin typeface="A-OTF UD Shin Go Pro L" panose="020B0400000000000000" pitchFamily="34" charset="-128"/>
                <a:ea typeface="A-OTF UD Shin Go Pro L" panose="020B0400000000000000" pitchFamily="34" charset="-128"/>
              </a:rPr>
              <a:t>25.0</a:t>
            </a:r>
            <a:r>
              <a:rPr lang="ja-JP" altLang="en-US" sz="1000">
                <a:latin typeface="A-OTF UD Shin Go Pro L" panose="020B0400000000000000" pitchFamily="34" charset="-128"/>
                <a:ea typeface="A-OTF UD Shin Go Pro L" panose="020B0400000000000000" pitchFamily="34" charset="-128"/>
              </a:rPr>
              <a:t>％）、「企業への興味・関心が高まるきっかけとなる」（</a:t>
            </a:r>
            <a:r>
              <a:rPr lang="en-US" altLang="ja-JP" sz="1000" dirty="0">
                <a:latin typeface="A-OTF UD Shin Go Pro L" panose="020B0400000000000000" pitchFamily="34" charset="-128"/>
                <a:ea typeface="A-OTF UD Shin Go Pro L" panose="020B0400000000000000" pitchFamily="34" charset="-128"/>
              </a:rPr>
              <a:t>22.7%</a:t>
            </a:r>
            <a:r>
              <a:rPr lang="ja-JP" altLang="en-US" sz="1000">
                <a:latin typeface="A-OTF UD Shin Go Pro L" panose="020B0400000000000000" pitchFamily="34" charset="-128"/>
                <a:ea typeface="A-OTF UD Shin Go Pro L" panose="020B0400000000000000" pitchFamily="34" charset="-128"/>
              </a:rPr>
              <a:t>）、「既知の企業にあらためて注目するきっかけとなる」（</a:t>
            </a:r>
            <a:r>
              <a:rPr lang="en-US" altLang="ja-JP" sz="1000" dirty="0">
                <a:latin typeface="A-OTF UD Shin Go Pro L" panose="020B0400000000000000" pitchFamily="34" charset="-128"/>
                <a:ea typeface="A-OTF UD Shin Go Pro L" panose="020B0400000000000000" pitchFamily="34" charset="-128"/>
              </a:rPr>
              <a:t>20.9%</a:t>
            </a:r>
            <a:r>
              <a:rPr lang="ja-JP" altLang="en-US" sz="1000">
                <a:latin typeface="A-OTF UD Shin Go Pro L" panose="020B0400000000000000" pitchFamily="34" charset="-128"/>
                <a:ea typeface="A-OTF UD Shin Go Pro L" panose="020B0400000000000000" pitchFamily="34" charset="-128"/>
              </a:rPr>
              <a:t>）との回答が続きました。</a:t>
            </a:r>
          </a:p>
          <a:p>
            <a:pPr algn="just">
              <a:lnSpc>
                <a:spcPct val="150000"/>
              </a:lnSpc>
            </a:pPr>
            <a:r>
              <a:rPr lang="en-US" altLang="ja-JP" sz="1000" dirty="0">
                <a:latin typeface="A-OTF UD Shin Go Pro L" panose="020B0400000000000000" pitchFamily="34" charset="-128"/>
                <a:ea typeface="A-OTF UD Shin Go Pro L" panose="020B0400000000000000" pitchFamily="34" charset="-128"/>
              </a:rPr>
              <a:t>20</a:t>
            </a:r>
            <a:r>
              <a:rPr lang="ja-JP" altLang="en-US" sz="1000">
                <a:latin typeface="A-OTF UD Shin Go Pro L" panose="020B0400000000000000" pitchFamily="34" charset="-128"/>
                <a:ea typeface="A-OTF UD Shin Go Pro L" panose="020B0400000000000000" pitchFamily="34" charset="-128"/>
              </a:rPr>
              <a:t>代、</a:t>
            </a:r>
            <a:r>
              <a:rPr lang="en-US" altLang="ja-JP" sz="1000" dirty="0">
                <a:latin typeface="A-OTF UD Shin Go Pro L" panose="020B0400000000000000" pitchFamily="34" charset="-128"/>
                <a:ea typeface="A-OTF UD Shin Go Pro L" panose="020B0400000000000000" pitchFamily="34" charset="-128"/>
              </a:rPr>
              <a:t>30</a:t>
            </a:r>
            <a:r>
              <a:rPr lang="ja-JP" altLang="en-US" sz="1000">
                <a:latin typeface="A-OTF UD Shin Go Pro L" panose="020B0400000000000000" pitchFamily="34" charset="-128"/>
                <a:ea typeface="A-OTF UD Shin Go Pro L" panose="020B0400000000000000" pitchFamily="34" charset="-128"/>
              </a:rPr>
              <a:t>代では他の年代と比較して全体的にスコアが高く、特に「これまで知らなかった企業を知るきっかけとなる」との回答が約</a:t>
            </a:r>
            <a:r>
              <a:rPr lang="en-US" altLang="ja-JP" sz="1000" dirty="0">
                <a:latin typeface="A-OTF UD Shin Go Pro L" panose="020B0400000000000000" pitchFamily="34" charset="-128"/>
                <a:ea typeface="A-OTF UD Shin Go Pro L" panose="020B0400000000000000" pitchFamily="34" charset="-128"/>
              </a:rPr>
              <a:t>5</a:t>
            </a:r>
            <a:r>
              <a:rPr lang="ja-JP" altLang="en-US" sz="1000">
                <a:latin typeface="A-OTF UD Shin Go Pro L" panose="020B0400000000000000" pitchFamily="34" charset="-128"/>
                <a:ea typeface="A-OTF UD Shin Go Pro L" panose="020B0400000000000000" pitchFamily="34" charset="-128"/>
              </a:rPr>
              <a:t>割となっており、新聞の企業広告の若者に対する効果の大きさがうかがえます。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1925619" y="884919"/>
            <a:ext cx="4873214"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pic>
        <p:nvPicPr>
          <p:cNvPr id="5" name="図 4">
            <a:extLst>
              <a:ext uri="{FF2B5EF4-FFF2-40B4-BE49-F238E27FC236}">
                <a16:creationId xmlns:a16="http://schemas.microsoft.com/office/drawing/2014/main" id="{6C5665E6-FF10-6D41-B9B0-05C1827C5E53}"/>
              </a:ext>
            </a:extLst>
          </p:cNvPr>
          <p:cNvPicPr>
            <a:picLocks noChangeAspect="1"/>
          </p:cNvPicPr>
          <p:nvPr/>
        </p:nvPicPr>
        <p:blipFill>
          <a:blip r:embed="rId4"/>
          <a:stretch>
            <a:fillRect/>
          </a:stretch>
        </p:blipFill>
        <p:spPr>
          <a:xfrm>
            <a:off x="634701" y="2887135"/>
            <a:ext cx="8913756" cy="3790198"/>
          </a:xfrm>
          <a:prstGeom prst="rect">
            <a:avLst/>
          </a:prstGeom>
        </p:spPr>
      </p:pic>
    </p:spTree>
    <p:extLst>
      <p:ext uri="{BB962C8B-B14F-4D97-AF65-F5344CB8AC3E}">
        <p14:creationId xmlns:p14="http://schemas.microsoft.com/office/powerpoint/2010/main" val="2125173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9058083"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企業の思いや社会的責任が伝わる新聞広告</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0" y="1244756"/>
            <a:ext cx="8591152"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企業広告を出す企業に対する印象</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9" y="1590737"/>
            <a:ext cx="9133694" cy="993542"/>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新聞に企業広告を掲載する企業の印象については、「企業の思いが伝わる」（</a:t>
            </a:r>
            <a:r>
              <a:rPr lang="en-US" altLang="ja-JP" sz="1000" dirty="0">
                <a:latin typeface="A-OTF UD Shin Go Pro L" panose="020B0400000000000000" pitchFamily="34" charset="-128"/>
                <a:ea typeface="A-OTF UD Shin Go Pro L" panose="020B0400000000000000" pitchFamily="34" charset="-128"/>
              </a:rPr>
              <a:t>34.0%</a:t>
            </a:r>
            <a:r>
              <a:rPr lang="ja-JP" altLang="en-US" sz="1000">
                <a:latin typeface="A-OTF UD Shin Go Pro L" panose="020B0400000000000000" pitchFamily="34" charset="-128"/>
                <a:ea typeface="A-OTF UD Shin Go Pro L" panose="020B0400000000000000" pitchFamily="34" charset="-128"/>
              </a:rPr>
              <a:t>）、「企業の社会的責任が伝わる」（</a:t>
            </a:r>
            <a:r>
              <a:rPr lang="en-US" altLang="ja-JP" sz="1000" dirty="0">
                <a:latin typeface="A-OTF UD Shin Go Pro L" panose="020B0400000000000000" pitchFamily="34" charset="-128"/>
                <a:ea typeface="A-OTF UD Shin Go Pro L" panose="020B0400000000000000" pitchFamily="34" charset="-128"/>
              </a:rPr>
              <a:t>21.9</a:t>
            </a:r>
            <a:r>
              <a:rPr lang="ja-JP" altLang="en-US" sz="1000">
                <a:latin typeface="A-OTF UD Shin Go Pro L" panose="020B0400000000000000" pitchFamily="34" charset="-128"/>
                <a:ea typeface="A-OTF UD Shin Go Pro L" panose="020B0400000000000000" pitchFamily="34" charset="-128"/>
              </a:rPr>
              <a:t>％）、「勢いのある企業だと感じる」（</a:t>
            </a:r>
            <a:r>
              <a:rPr lang="en-US" altLang="ja-JP" sz="1000" dirty="0">
                <a:latin typeface="A-OTF UD Shin Go Pro L" panose="020B0400000000000000" pitchFamily="34" charset="-128"/>
                <a:ea typeface="A-OTF UD Shin Go Pro L" panose="020B0400000000000000" pitchFamily="34" charset="-128"/>
              </a:rPr>
              <a:t>21.6</a:t>
            </a:r>
            <a:r>
              <a:rPr lang="ja-JP" altLang="en-US" sz="1000">
                <a:latin typeface="A-OTF UD Shin Go Pro L" panose="020B0400000000000000" pitchFamily="34" charset="-128"/>
                <a:ea typeface="A-OTF UD Shin Go Pro L" panose="020B0400000000000000" pitchFamily="34" charset="-128"/>
              </a:rPr>
              <a:t>％）との回答が上位に挙げられるなど、広告を出稿した企業の好感度が高まることが分かります。</a:t>
            </a:r>
          </a:p>
          <a:p>
            <a:pPr algn="just">
              <a:lnSpc>
                <a:spcPct val="150000"/>
              </a:lnSpc>
            </a:pPr>
            <a:r>
              <a:rPr lang="en-US" altLang="ja-JP" sz="1000" dirty="0">
                <a:latin typeface="A-OTF UD Shin Go Pro L" panose="020B0400000000000000" pitchFamily="34" charset="-128"/>
                <a:ea typeface="A-OTF UD Shin Go Pro L" panose="020B0400000000000000" pitchFamily="34" charset="-128"/>
              </a:rPr>
              <a:t>20</a:t>
            </a:r>
            <a:r>
              <a:rPr lang="ja-JP" altLang="en-US" sz="1000">
                <a:latin typeface="A-OTF UD Shin Go Pro L" panose="020B0400000000000000" pitchFamily="34" charset="-128"/>
                <a:ea typeface="A-OTF UD Shin Go Pro L" panose="020B0400000000000000" pitchFamily="34" charset="-128"/>
              </a:rPr>
              <a:t>代、</a:t>
            </a:r>
            <a:r>
              <a:rPr lang="en-US" altLang="ja-JP" sz="1000" dirty="0">
                <a:latin typeface="A-OTF UD Shin Go Pro L" panose="020B0400000000000000" pitchFamily="34" charset="-128"/>
                <a:ea typeface="A-OTF UD Shin Go Pro L" panose="020B0400000000000000" pitchFamily="34" charset="-128"/>
              </a:rPr>
              <a:t>30</a:t>
            </a:r>
            <a:r>
              <a:rPr lang="ja-JP" altLang="en-US" sz="1000">
                <a:latin typeface="A-OTF UD Shin Go Pro L" panose="020B0400000000000000" pitchFamily="34" charset="-128"/>
                <a:ea typeface="A-OTF UD Shin Go Pro L" panose="020B0400000000000000" pitchFamily="34" charset="-128"/>
              </a:rPr>
              <a:t>代では、「企業の思いが伝わる」「余裕を感じる」「信頼できる企業だと感じる」「地域に根ざしている企業だと感じる」「日本を代表する企業だと感じる」「伝統を感じる」との回答が他の年代と比較して高く、新聞の企業広告は若者からも高い評価を得てい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237116" y="884919"/>
            <a:ext cx="4536000"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pic>
        <p:nvPicPr>
          <p:cNvPr id="8" name="図 7">
            <a:extLst>
              <a:ext uri="{FF2B5EF4-FFF2-40B4-BE49-F238E27FC236}">
                <a16:creationId xmlns:a16="http://schemas.microsoft.com/office/drawing/2014/main" id="{B0D597BF-0499-C74F-A492-076BC697701E}"/>
              </a:ext>
            </a:extLst>
          </p:cNvPr>
          <p:cNvPicPr>
            <a:picLocks noChangeAspect="1"/>
          </p:cNvPicPr>
          <p:nvPr/>
        </p:nvPicPr>
        <p:blipFill>
          <a:blip r:embed="rId4"/>
          <a:stretch>
            <a:fillRect/>
          </a:stretch>
        </p:blipFill>
        <p:spPr>
          <a:xfrm>
            <a:off x="574364" y="2756649"/>
            <a:ext cx="8995610" cy="3825003"/>
          </a:xfrm>
          <a:prstGeom prst="rect">
            <a:avLst/>
          </a:prstGeom>
        </p:spPr>
      </p:pic>
    </p:spTree>
    <p:extLst>
      <p:ext uri="{BB962C8B-B14F-4D97-AF65-F5344CB8AC3E}">
        <p14:creationId xmlns:p14="http://schemas.microsoft.com/office/powerpoint/2010/main" val="28889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AB47A11-AFCC-094A-A443-2D6933808FD3}"/>
              </a:ext>
            </a:extLst>
          </p:cNvPr>
          <p:cNvPicPr>
            <a:picLocks noChangeAspect="1"/>
          </p:cNvPicPr>
          <p:nvPr/>
        </p:nvPicPr>
        <p:blipFill>
          <a:blip r:embed="rId2"/>
          <a:stretch>
            <a:fillRect/>
          </a:stretch>
        </p:blipFill>
        <p:spPr>
          <a:xfrm>
            <a:off x="1558365" y="3822027"/>
            <a:ext cx="7112000" cy="2527300"/>
          </a:xfrm>
          <a:prstGeom prst="rect">
            <a:avLst/>
          </a:prstGeom>
        </p:spPr>
      </p:pic>
    </p:spTree>
    <p:extLst>
      <p:ext uri="{BB962C8B-B14F-4D97-AF65-F5344CB8AC3E}">
        <p14:creationId xmlns:p14="http://schemas.microsoft.com/office/powerpoint/2010/main" val="3472788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8906451"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新聞を読む人の８割が「ほぼ毎日」接触</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1" y="1244756"/>
            <a:ext cx="4212789"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各メディアに毎日接触する割合</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8" y="1590737"/>
            <a:ext cx="9156699" cy="530466"/>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「新聞（紙）」を読む人の</a:t>
            </a:r>
            <a:r>
              <a:rPr lang="en-US" altLang="ja-JP" sz="1000" dirty="0">
                <a:latin typeface="A-OTF UD Shin Go Pro L" panose="020B0400000000000000" pitchFamily="34" charset="-128"/>
                <a:ea typeface="A-OTF UD Shin Go Pro L" panose="020B0400000000000000" pitchFamily="34" charset="-128"/>
              </a:rPr>
              <a:t>77.4</a:t>
            </a:r>
            <a:r>
              <a:rPr lang="ja-JP" altLang="en-US" sz="1000">
                <a:latin typeface="A-OTF UD Shin Go Pro L" panose="020B0400000000000000" pitchFamily="34" charset="-128"/>
                <a:ea typeface="A-OTF UD Shin Go Pro L" panose="020B0400000000000000" pitchFamily="34" charset="-128"/>
              </a:rPr>
              <a:t>％が「ほぼ毎日」接触しています。新聞社がニュースを提供することが多い「ニュースサイト」や「検索・ポータルサイト」にも</a:t>
            </a:r>
            <a:r>
              <a:rPr lang="en-US" altLang="ja-JP" sz="1000" dirty="0">
                <a:latin typeface="A-OTF UD Shin Go Pro L" panose="020B0400000000000000" pitchFamily="34" charset="-128"/>
                <a:ea typeface="A-OTF UD Shin Go Pro L" panose="020B0400000000000000" pitchFamily="34" charset="-128"/>
              </a:rPr>
              <a:t>8</a:t>
            </a:r>
            <a:r>
              <a:rPr lang="ja-JP" altLang="en-US" sz="1000">
                <a:latin typeface="A-OTF UD Shin Go Pro L" panose="020B0400000000000000" pitchFamily="34" charset="-128"/>
                <a:ea typeface="A-OTF UD Shin Go Pro L" panose="020B0400000000000000" pitchFamily="34" charset="-128"/>
              </a:rPr>
              <a:t>割近くの人が「ほぼ毎日」接触しており、新聞社発の情報は生活者にとって必要不可欠な存在となっています。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pic>
        <p:nvPicPr>
          <p:cNvPr id="7" name="図 6">
            <a:extLst>
              <a:ext uri="{FF2B5EF4-FFF2-40B4-BE49-F238E27FC236}">
                <a16:creationId xmlns:a16="http://schemas.microsoft.com/office/drawing/2014/main" id="{AAB152BA-DFEE-8146-B036-507581FA277F}"/>
              </a:ext>
            </a:extLst>
          </p:cNvPr>
          <p:cNvPicPr>
            <a:picLocks noChangeAspect="1"/>
          </p:cNvPicPr>
          <p:nvPr/>
        </p:nvPicPr>
        <p:blipFill>
          <a:blip r:embed="rId4"/>
          <a:stretch>
            <a:fillRect/>
          </a:stretch>
        </p:blipFill>
        <p:spPr>
          <a:xfrm>
            <a:off x="2410975" y="852989"/>
            <a:ext cx="2640272" cy="45719"/>
          </a:xfrm>
          <a:prstGeom prst="rect">
            <a:avLst/>
          </a:prstGeom>
        </p:spPr>
      </p:pic>
      <p:pic>
        <p:nvPicPr>
          <p:cNvPr id="8" name="図 7">
            <a:extLst>
              <a:ext uri="{FF2B5EF4-FFF2-40B4-BE49-F238E27FC236}">
                <a16:creationId xmlns:a16="http://schemas.microsoft.com/office/drawing/2014/main" id="{BEC406B2-30AD-5542-B117-8C45B7C1D948}"/>
              </a:ext>
            </a:extLst>
          </p:cNvPr>
          <p:cNvPicPr>
            <a:picLocks noChangeAspect="1"/>
          </p:cNvPicPr>
          <p:nvPr/>
        </p:nvPicPr>
        <p:blipFill>
          <a:blip r:embed="rId5"/>
          <a:stretch>
            <a:fillRect/>
          </a:stretch>
        </p:blipFill>
        <p:spPr>
          <a:xfrm>
            <a:off x="634700" y="2177013"/>
            <a:ext cx="8933477" cy="4314895"/>
          </a:xfrm>
          <a:prstGeom prst="rect">
            <a:avLst/>
          </a:prstGeom>
        </p:spPr>
      </p:pic>
    </p:spTree>
    <p:extLst>
      <p:ext uri="{BB962C8B-B14F-4D97-AF65-F5344CB8AC3E}">
        <p14:creationId xmlns:p14="http://schemas.microsoft.com/office/powerpoint/2010/main" val="73447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8906451"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コロナ禍での信頼度は新聞がトップ</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1" y="1244756"/>
            <a:ext cx="4212789"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メディア別情報信頼度</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8" y="1590737"/>
            <a:ext cx="9156699" cy="993542"/>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新型コロナウイルス感染拡大後、「世の中の動き」や「ニュース」を入手するメディアの中で、「新聞（紙）」を「信頼できる」「やや信頼できる」と回答した人は合わせて</a:t>
            </a:r>
            <a:r>
              <a:rPr lang="en-US" altLang="ja-JP" sz="1000" dirty="0">
                <a:latin typeface="A-OTF UD Shin Go Pro L" panose="020B0400000000000000" pitchFamily="34" charset="-128"/>
                <a:ea typeface="A-OTF UD Shin Go Pro L" panose="020B0400000000000000" pitchFamily="34" charset="-128"/>
              </a:rPr>
              <a:t>67.2</a:t>
            </a:r>
            <a:r>
              <a:rPr lang="ja-JP" altLang="en-US" sz="1000">
                <a:latin typeface="A-OTF UD Shin Go Pro L" panose="020B0400000000000000" pitchFamily="34" charset="-128"/>
                <a:ea typeface="A-OTF UD Shin Go Pro L" panose="020B0400000000000000" pitchFamily="34" charset="-128"/>
              </a:rPr>
              <a:t>％に上りました。これは全メディアの中で最も高い評価となっています。</a:t>
            </a:r>
          </a:p>
          <a:p>
            <a:pPr algn="just">
              <a:lnSpc>
                <a:spcPct val="150000"/>
              </a:lnSpc>
            </a:pPr>
            <a:r>
              <a:rPr lang="ja-JP" altLang="en-US" sz="1000">
                <a:latin typeface="A-OTF UD Shin Go Pro L" panose="020B0400000000000000" pitchFamily="34" charset="-128"/>
                <a:ea typeface="A-OTF UD Shin Go Pro L" panose="020B0400000000000000" pitchFamily="34" charset="-128"/>
              </a:rPr>
              <a:t>普段新聞に接触している人（新聞接触者）の</a:t>
            </a:r>
            <a:r>
              <a:rPr lang="en-US" altLang="ja-JP" sz="1000" dirty="0">
                <a:latin typeface="A-OTF UD Shin Go Pro L" panose="020B0400000000000000" pitchFamily="34" charset="-128"/>
                <a:ea typeface="A-OTF UD Shin Go Pro L" panose="020B0400000000000000" pitchFamily="34" charset="-128"/>
              </a:rPr>
              <a:t>80.5</a:t>
            </a:r>
            <a:r>
              <a:rPr lang="ja-JP" altLang="en-US" sz="1000">
                <a:latin typeface="A-OTF UD Shin Go Pro L" panose="020B0400000000000000" pitchFamily="34" charset="-128"/>
                <a:ea typeface="A-OTF UD Shin Go Pro L" panose="020B0400000000000000" pitchFamily="34" charset="-128"/>
              </a:rPr>
              <a:t>％が「新聞（紙）」を信頼できるとしているほか、普段新聞に接触していない人（新聞非接触者）でも「新聞（紙）」は「テレビ」に次いで信頼度が高くなっています。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pic>
        <p:nvPicPr>
          <p:cNvPr id="4" name="図 3">
            <a:extLst>
              <a:ext uri="{FF2B5EF4-FFF2-40B4-BE49-F238E27FC236}">
                <a16:creationId xmlns:a16="http://schemas.microsoft.com/office/drawing/2014/main" id="{3F028D62-7DA6-AB4A-A144-1F307B33EB81}"/>
              </a:ext>
            </a:extLst>
          </p:cNvPr>
          <p:cNvPicPr>
            <a:picLocks noChangeAspect="1"/>
          </p:cNvPicPr>
          <p:nvPr/>
        </p:nvPicPr>
        <p:blipFill>
          <a:blip r:embed="rId4"/>
          <a:stretch>
            <a:fillRect/>
          </a:stretch>
        </p:blipFill>
        <p:spPr>
          <a:xfrm>
            <a:off x="617398" y="2564382"/>
            <a:ext cx="8935394" cy="3965779"/>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2108499" y="884919"/>
            <a:ext cx="2975008"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05373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8906451"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感染拡大後、新聞情報への接触が大幅増加</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1" y="3054511"/>
            <a:ext cx="3233843"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接触増加</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159154" y="1235734"/>
            <a:ext cx="9502704" cy="1686039"/>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新型コロナウイルス関連のニュースが報道されるようになって以降、</a:t>
            </a:r>
            <a:r>
              <a:rPr lang="en-US" altLang="ja-JP" sz="1000" dirty="0">
                <a:latin typeface="A-OTF UD Shin Go Pro L" panose="020B0400000000000000" pitchFamily="34" charset="-128"/>
                <a:ea typeface="A-OTF UD Shin Go Pro L" panose="020B0400000000000000" pitchFamily="34" charset="-128"/>
              </a:rPr>
              <a:t>21.0</a:t>
            </a:r>
            <a:r>
              <a:rPr lang="ja-JP" altLang="en-US" sz="1000">
                <a:latin typeface="A-OTF UD Shin Go Pro L" panose="020B0400000000000000" pitchFamily="34" charset="-128"/>
                <a:ea typeface="A-OTF UD Shin Go Pro L" panose="020B0400000000000000" pitchFamily="34" charset="-128"/>
              </a:rPr>
              <a:t>％の人が「新聞（紙）」に接触する時間や回数が「増えた」「やや増えた」と回答しています。「新聞のニュースサイト」は</a:t>
            </a:r>
            <a:r>
              <a:rPr lang="en-US" altLang="ja-JP" sz="1000" dirty="0">
                <a:latin typeface="A-OTF UD Shin Go Pro L" panose="020B0400000000000000" pitchFamily="34" charset="-128"/>
                <a:ea typeface="A-OTF UD Shin Go Pro L" panose="020B0400000000000000" pitchFamily="34" charset="-128"/>
              </a:rPr>
              <a:t>38.9</a:t>
            </a:r>
            <a:r>
              <a:rPr lang="ja-JP" altLang="en-US" sz="1000">
                <a:latin typeface="A-OTF UD Shin Go Pro L" panose="020B0400000000000000" pitchFamily="34" charset="-128"/>
                <a:ea typeface="A-OTF UD Shin Go Pro L" panose="020B0400000000000000" pitchFamily="34" charset="-128"/>
              </a:rPr>
              <a:t>％、「新聞のデジタル版／電子版（有料）」は</a:t>
            </a:r>
            <a:r>
              <a:rPr lang="en-US" altLang="ja-JP" sz="1000" dirty="0">
                <a:latin typeface="A-OTF UD Shin Go Pro L" panose="020B0400000000000000" pitchFamily="34" charset="-128"/>
                <a:ea typeface="A-OTF UD Shin Go Pro L" panose="020B0400000000000000" pitchFamily="34" charset="-128"/>
              </a:rPr>
              <a:t>40.9</a:t>
            </a:r>
            <a:r>
              <a:rPr lang="ja-JP" altLang="en-US" sz="1000">
                <a:latin typeface="A-OTF UD Shin Go Pro L" panose="020B0400000000000000" pitchFamily="34" charset="-128"/>
                <a:ea typeface="A-OTF UD Shin Go Pro L" panose="020B0400000000000000" pitchFamily="34" charset="-128"/>
              </a:rPr>
              <a:t>％、「同（無料）」は</a:t>
            </a:r>
            <a:r>
              <a:rPr lang="en-US" altLang="ja-JP" sz="1000" dirty="0">
                <a:latin typeface="A-OTF UD Shin Go Pro L" panose="020B0400000000000000" pitchFamily="34" charset="-128"/>
                <a:ea typeface="A-OTF UD Shin Go Pro L" panose="020B0400000000000000" pitchFamily="34" charset="-128"/>
              </a:rPr>
              <a:t>36.8</a:t>
            </a:r>
            <a:r>
              <a:rPr lang="ja-JP" altLang="en-US" sz="1000">
                <a:latin typeface="A-OTF UD Shin Go Pro L" panose="020B0400000000000000" pitchFamily="34" charset="-128"/>
                <a:ea typeface="A-OTF UD Shin Go Pro L" panose="020B0400000000000000" pitchFamily="34" charset="-128"/>
              </a:rPr>
              <a:t>％の人が、接触が「増えた」「やや増えた」と回答しており、コロナ禍において新聞社が発信する情報への接触は大幅に増加しています。</a:t>
            </a:r>
          </a:p>
          <a:p>
            <a:pPr algn="just">
              <a:lnSpc>
                <a:spcPct val="150000"/>
              </a:lnSpc>
            </a:pPr>
            <a:r>
              <a:rPr lang="ja-JP" altLang="en-US" sz="1000">
                <a:latin typeface="A-OTF UD Shin Go Pro L" panose="020B0400000000000000" pitchFamily="34" charset="-128"/>
                <a:ea typeface="A-OTF UD Shin Go Pro L" panose="020B0400000000000000" pitchFamily="34" charset="-128"/>
              </a:rPr>
              <a:t>新聞社発の情報への接触が増えた理由として、「新聞（紙）」は「情報がわかりやすい」（</a:t>
            </a:r>
            <a:r>
              <a:rPr lang="en-US" altLang="ja-JP" sz="1000" dirty="0">
                <a:latin typeface="A-OTF UD Shin Go Pro L" panose="020B0400000000000000" pitchFamily="34" charset="-128"/>
                <a:ea typeface="A-OTF UD Shin Go Pro L" panose="020B0400000000000000" pitchFamily="34" charset="-128"/>
              </a:rPr>
              <a:t>40.0</a:t>
            </a:r>
            <a:r>
              <a:rPr lang="ja-JP" altLang="en-US" sz="1000">
                <a:latin typeface="A-OTF UD Shin Go Pro L" panose="020B0400000000000000" pitchFamily="34" charset="-128"/>
                <a:ea typeface="A-OTF UD Shin Go Pro L" panose="020B0400000000000000" pitchFamily="34" charset="-128"/>
              </a:rPr>
              <a:t>％）、「情報が信頼できる」（</a:t>
            </a:r>
            <a:r>
              <a:rPr lang="en-US" altLang="ja-JP" sz="1000" dirty="0">
                <a:latin typeface="A-OTF UD Shin Go Pro L" panose="020B0400000000000000" pitchFamily="34" charset="-128"/>
                <a:ea typeface="A-OTF UD Shin Go Pro L" panose="020B0400000000000000" pitchFamily="34" charset="-128"/>
              </a:rPr>
              <a:t>34.5%</a:t>
            </a:r>
            <a:r>
              <a:rPr lang="ja-JP" altLang="en-US" sz="1000">
                <a:latin typeface="A-OTF UD Shin Go Pro L" panose="020B0400000000000000" pitchFamily="34" charset="-128"/>
                <a:ea typeface="A-OTF UD Shin Go Pro L" panose="020B0400000000000000" pitchFamily="34" charset="-128"/>
              </a:rPr>
              <a:t>）、「情報が幅広い」（</a:t>
            </a:r>
            <a:r>
              <a:rPr lang="en-US" altLang="ja-JP" sz="1000" dirty="0">
                <a:latin typeface="A-OTF UD Shin Go Pro L" panose="020B0400000000000000" pitchFamily="34" charset="-128"/>
                <a:ea typeface="A-OTF UD Shin Go Pro L" panose="020B0400000000000000" pitchFamily="34" charset="-128"/>
              </a:rPr>
              <a:t>31.8</a:t>
            </a:r>
            <a:r>
              <a:rPr lang="ja-JP" altLang="en-US" sz="1000">
                <a:latin typeface="A-OTF UD Shin Go Pro L" panose="020B0400000000000000" pitchFamily="34" charset="-128"/>
                <a:ea typeface="A-OTF UD Shin Go Pro L" panose="020B0400000000000000" pitchFamily="34" charset="-128"/>
              </a:rPr>
              <a:t>％）、「地元の情報が多い」（</a:t>
            </a:r>
            <a:r>
              <a:rPr lang="en-US" altLang="ja-JP" sz="1000" dirty="0">
                <a:latin typeface="A-OTF UD Shin Go Pro L" panose="020B0400000000000000" pitchFamily="34" charset="-128"/>
                <a:ea typeface="A-OTF UD Shin Go Pro L" panose="020B0400000000000000" pitchFamily="34" charset="-128"/>
              </a:rPr>
              <a:t>31.8%</a:t>
            </a:r>
            <a:r>
              <a:rPr lang="ja-JP" altLang="en-US" sz="1000">
                <a:latin typeface="A-OTF UD Shin Go Pro L" panose="020B0400000000000000" pitchFamily="34" charset="-128"/>
                <a:ea typeface="A-OTF UD Shin Go Pro L" panose="020B0400000000000000" pitchFamily="34" charset="-128"/>
              </a:rPr>
              <a:t>）ことが上位に挙げられているほか、「新聞のデジタル版」や「新聞のニュースサイト」は「情報が早くて新しい」「情報がわかりやすい」「情報が信頼できる」として評価されています。</a:t>
            </a:r>
          </a:p>
          <a:p>
            <a:pPr algn="just">
              <a:lnSpc>
                <a:spcPct val="150000"/>
              </a:lnSpc>
            </a:pPr>
            <a:r>
              <a:rPr lang="ja-JP" altLang="en-US" sz="1000">
                <a:latin typeface="A-OTF UD Shin Go Pro L" panose="020B0400000000000000" pitchFamily="34" charset="-128"/>
                <a:ea typeface="A-OTF UD Shin Go Pro L" panose="020B0400000000000000" pitchFamily="34" charset="-128"/>
              </a:rPr>
              <a:t>新型コロナの感染拡大によりさまざまな情報が飛び交う中、人々は正確で分かりやすい新聞情報を選択していることが分かります。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3049702"/>
            <a:ext cx="355600" cy="355600"/>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2011680" y="884919"/>
            <a:ext cx="4055633"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pic>
        <p:nvPicPr>
          <p:cNvPr id="8" name="図 7">
            <a:extLst>
              <a:ext uri="{FF2B5EF4-FFF2-40B4-BE49-F238E27FC236}">
                <a16:creationId xmlns:a16="http://schemas.microsoft.com/office/drawing/2014/main" id="{6EBA8E9B-72D9-D640-BC4C-77177E0FCA5E}"/>
              </a:ext>
            </a:extLst>
          </p:cNvPr>
          <p:cNvPicPr>
            <a:picLocks noChangeAspect="1"/>
          </p:cNvPicPr>
          <p:nvPr/>
        </p:nvPicPr>
        <p:blipFill>
          <a:blip r:embed="rId4"/>
          <a:stretch>
            <a:fillRect/>
          </a:stretch>
        </p:blipFill>
        <p:spPr>
          <a:xfrm>
            <a:off x="590145" y="3230372"/>
            <a:ext cx="3824379" cy="3133370"/>
          </a:xfrm>
          <a:prstGeom prst="rect">
            <a:avLst/>
          </a:prstGeom>
        </p:spPr>
      </p:pic>
      <p:sp>
        <p:nvSpPr>
          <p:cNvPr id="12" name="正方形/長方形 11">
            <a:extLst>
              <a:ext uri="{FF2B5EF4-FFF2-40B4-BE49-F238E27FC236}">
                <a16:creationId xmlns:a16="http://schemas.microsoft.com/office/drawing/2014/main" id="{91D339BE-5CFE-714C-867B-7A233227D483}"/>
              </a:ext>
            </a:extLst>
          </p:cNvPr>
          <p:cNvSpPr/>
          <p:nvPr/>
        </p:nvSpPr>
        <p:spPr>
          <a:xfrm>
            <a:off x="4995755" y="3054511"/>
            <a:ext cx="3233843"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接触増加理由</a:t>
            </a:r>
          </a:p>
        </p:txBody>
      </p:sp>
      <p:pic>
        <p:nvPicPr>
          <p:cNvPr id="13" name="図 12">
            <a:extLst>
              <a:ext uri="{FF2B5EF4-FFF2-40B4-BE49-F238E27FC236}">
                <a16:creationId xmlns:a16="http://schemas.microsoft.com/office/drawing/2014/main" id="{759381AD-AC61-6145-AD97-59BDE5330559}"/>
              </a:ext>
            </a:extLst>
          </p:cNvPr>
          <p:cNvPicPr>
            <a:picLocks noChangeAspect="1"/>
          </p:cNvPicPr>
          <p:nvPr/>
        </p:nvPicPr>
        <p:blipFill>
          <a:blip r:embed="rId3"/>
          <a:stretch>
            <a:fillRect/>
          </a:stretch>
        </p:blipFill>
        <p:spPr>
          <a:xfrm>
            <a:off x="4612817" y="3049702"/>
            <a:ext cx="355600" cy="355600"/>
          </a:xfrm>
          <a:prstGeom prst="rect">
            <a:avLst/>
          </a:prstGeom>
        </p:spPr>
      </p:pic>
      <p:pic>
        <p:nvPicPr>
          <p:cNvPr id="9" name="図 8">
            <a:extLst>
              <a:ext uri="{FF2B5EF4-FFF2-40B4-BE49-F238E27FC236}">
                <a16:creationId xmlns:a16="http://schemas.microsoft.com/office/drawing/2014/main" id="{6D1814DA-6FA0-A143-973D-E91192AD0DFA}"/>
              </a:ext>
            </a:extLst>
          </p:cNvPr>
          <p:cNvPicPr>
            <a:picLocks noChangeAspect="1"/>
          </p:cNvPicPr>
          <p:nvPr/>
        </p:nvPicPr>
        <p:blipFill>
          <a:blip r:embed="rId5"/>
          <a:stretch>
            <a:fillRect/>
          </a:stretch>
        </p:blipFill>
        <p:spPr>
          <a:xfrm>
            <a:off x="4709725" y="3289688"/>
            <a:ext cx="4705576" cy="3129267"/>
          </a:xfrm>
          <a:prstGeom prst="rect">
            <a:avLst/>
          </a:prstGeom>
        </p:spPr>
      </p:pic>
    </p:spTree>
    <p:extLst>
      <p:ext uri="{BB962C8B-B14F-4D97-AF65-F5344CB8AC3E}">
        <p14:creationId xmlns:p14="http://schemas.microsoft.com/office/powerpoint/2010/main" val="41188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8906451"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新聞社発のニュースはネット上でも信頼度トップ</a:t>
            </a:r>
          </a:p>
        </p:txBody>
      </p:sp>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258183" y="884919"/>
            <a:ext cx="6637469"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sp>
        <p:nvSpPr>
          <p:cNvPr id="14" name="正方形/長方形 13">
            <a:extLst>
              <a:ext uri="{FF2B5EF4-FFF2-40B4-BE49-F238E27FC236}">
                <a16:creationId xmlns:a16="http://schemas.microsoft.com/office/drawing/2014/main" id="{5BD11E3F-D120-0B42-B42E-EEAF7DA5F3AF}"/>
              </a:ext>
            </a:extLst>
          </p:cNvPr>
          <p:cNvSpPr/>
          <p:nvPr/>
        </p:nvSpPr>
        <p:spPr>
          <a:xfrm>
            <a:off x="542091" y="1244756"/>
            <a:ext cx="7095838"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ニュースの「提供元別」信頼度</a:t>
            </a:r>
          </a:p>
        </p:txBody>
      </p:sp>
      <p:sp>
        <p:nvSpPr>
          <p:cNvPr id="16" name="正方形/長方形 15">
            <a:extLst>
              <a:ext uri="{FF2B5EF4-FFF2-40B4-BE49-F238E27FC236}">
                <a16:creationId xmlns:a16="http://schemas.microsoft.com/office/drawing/2014/main" id="{EE49B3D9-AECE-BC46-BAE1-8654C88F3010}"/>
              </a:ext>
            </a:extLst>
          </p:cNvPr>
          <p:cNvSpPr/>
          <p:nvPr/>
        </p:nvSpPr>
        <p:spPr>
          <a:xfrm>
            <a:off x="505158" y="1590737"/>
            <a:ext cx="9156699" cy="762709"/>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インターネットや</a:t>
            </a:r>
            <a:r>
              <a:rPr lang="en" altLang="ja-JP" sz="1000" dirty="0">
                <a:latin typeface="A-OTF UD Shin Go Pro L" panose="020B0400000000000000" pitchFamily="34" charset="-128"/>
                <a:ea typeface="A-OTF UD Shin Go Pro L" panose="020B0400000000000000" pitchFamily="34" charset="-128"/>
              </a:rPr>
              <a:t>SNS</a:t>
            </a:r>
            <a:r>
              <a:rPr lang="ja-JP" altLang="en-US" sz="1000">
                <a:latin typeface="A-OTF UD Shin Go Pro L" panose="020B0400000000000000" pitchFamily="34" charset="-128"/>
                <a:ea typeface="A-OTF UD Shin Go Pro L" panose="020B0400000000000000" pitchFamily="34" charset="-128"/>
              </a:rPr>
              <a:t>経由で得ているニュースについて、</a:t>
            </a:r>
            <a:r>
              <a:rPr lang="en-US" altLang="ja-JP" sz="1000" dirty="0">
                <a:latin typeface="A-OTF UD Shin Go Pro L" panose="020B0400000000000000" pitchFamily="34" charset="-128"/>
                <a:ea typeface="A-OTF UD Shin Go Pro L" panose="020B0400000000000000" pitchFamily="34" charset="-128"/>
              </a:rPr>
              <a:t>46.6</a:t>
            </a:r>
            <a:r>
              <a:rPr lang="ja-JP" altLang="en-US" sz="1000">
                <a:latin typeface="A-OTF UD Shin Go Pro L" panose="020B0400000000000000" pitchFamily="34" charset="-128"/>
                <a:ea typeface="A-OTF UD Shin Go Pro L" panose="020B0400000000000000" pitchFamily="34" charset="-128"/>
              </a:rPr>
              <a:t>％の人が情報の発信・提供元を「必ず確認する」「たいてい確認する」と回答しています。ネットニュースの提供元が「新聞社」である場合、</a:t>
            </a:r>
            <a:r>
              <a:rPr lang="en-US" altLang="ja-JP" sz="1000" dirty="0">
                <a:latin typeface="A-OTF UD Shin Go Pro L" panose="020B0400000000000000" pitchFamily="34" charset="-128"/>
                <a:ea typeface="A-OTF UD Shin Go Pro L" panose="020B0400000000000000" pitchFamily="34" charset="-128"/>
              </a:rPr>
              <a:t>60.5</a:t>
            </a:r>
            <a:r>
              <a:rPr lang="ja-JP" altLang="en-US" sz="1000">
                <a:latin typeface="A-OTF UD Shin Go Pro L" panose="020B0400000000000000" pitchFamily="34" charset="-128"/>
                <a:ea typeface="A-OTF UD Shin Go Pro L" panose="020B0400000000000000" pitchFamily="34" charset="-128"/>
              </a:rPr>
              <a:t>％の人が「信頼できる」と回答しており、全メディアの中で最も高い信頼を得ています。ネットニュースにおいても、新聞社発の情報は正確で分かりやすいことが評価されています。</a:t>
            </a:r>
          </a:p>
        </p:txBody>
      </p:sp>
      <p:pic>
        <p:nvPicPr>
          <p:cNvPr id="17" name="図 16">
            <a:extLst>
              <a:ext uri="{FF2B5EF4-FFF2-40B4-BE49-F238E27FC236}">
                <a16:creationId xmlns:a16="http://schemas.microsoft.com/office/drawing/2014/main" id="{8E682202-9CF3-4147-A45A-6E95D2DA6249}"/>
              </a:ext>
            </a:extLst>
          </p:cNvPr>
          <p:cNvPicPr>
            <a:picLocks noChangeAspect="1"/>
          </p:cNvPicPr>
          <p:nvPr/>
        </p:nvPicPr>
        <p:blipFill>
          <a:blip r:embed="rId3"/>
          <a:stretch>
            <a:fillRect/>
          </a:stretch>
        </p:blipFill>
        <p:spPr>
          <a:xfrm>
            <a:off x="159153" y="1239947"/>
            <a:ext cx="355600" cy="355600"/>
          </a:xfrm>
          <a:prstGeom prst="rect">
            <a:avLst/>
          </a:prstGeom>
        </p:spPr>
      </p:pic>
      <p:pic>
        <p:nvPicPr>
          <p:cNvPr id="5" name="図 4">
            <a:extLst>
              <a:ext uri="{FF2B5EF4-FFF2-40B4-BE49-F238E27FC236}">
                <a16:creationId xmlns:a16="http://schemas.microsoft.com/office/drawing/2014/main" id="{81CAD36A-2D01-2243-81CC-CCC0974F44A6}"/>
              </a:ext>
            </a:extLst>
          </p:cNvPr>
          <p:cNvPicPr>
            <a:picLocks noChangeAspect="1"/>
          </p:cNvPicPr>
          <p:nvPr/>
        </p:nvPicPr>
        <p:blipFill>
          <a:blip r:embed="rId4"/>
          <a:stretch>
            <a:fillRect/>
          </a:stretch>
        </p:blipFill>
        <p:spPr>
          <a:xfrm>
            <a:off x="587707" y="2562039"/>
            <a:ext cx="8991600" cy="3670300"/>
          </a:xfrm>
          <a:prstGeom prst="rect">
            <a:avLst/>
          </a:prstGeom>
        </p:spPr>
      </p:pic>
    </p:spTree>
    <p:extLst>
      <p:ext uri="{BB962C8B-B14F-4D97-AF65-F5344CB8AC3E}">
        <p14:creationId xmlns:p14="http://schemas.microsoft.com/office/powerpoint/2010/main" val="1716264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8906451"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コロナ禍で高まる新聞情報への関心</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1" y="1244756"/>
            <a:ext cx="7095838"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新型コロナウイルス感染拡大を経験して新聞に対する意識の変化</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8" y="1590737"/>
            <a:ext cx="9156699" cy="762709"/>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新型コロナウイルスの感染拡大後、新聞が情報源となっているニュースの印象について、「より関心をもって見るようになった」（</a:t>
            </a:r>
            <a:r>
              <a:rPr lang="en-US" altLang="ja-JP" sz="1000" dirty="0">
                <a:latin typeface="A-OTF UD Shin Go Pro L" panose="020B0400000000000000" pitchFamily="34" charset="-128"/>
                <a:ea typeface="A-OTF UD Shin Go Pro L" panose="020B0400000000000000" pitchFamily="34" charset="-128"/>
              </a:rPr>
              <a:t>50.1</a:t>
            </a:r>
            <a:r>
              <a:rPr lang="ja-JP" altLang="en-US" sz="1000">
                <a:latin typeface="A-OTF UD Shin Go Pro L" panose="020B0400000000000000" pitchFamily="34" charset="-128"/>
                <a:ea typeface="A-OTF UD Shin Go Pro L" panose="020B0400000000000000" pitchFamily="34" charset="-128"/>
              </a:rPr>
              <a:t>％）、「より注目するようになった」（</a:t>
            </a:r>
            <a:r>
              <a:rPr lang="en-US" altLang="ja-JP" sz="1000" dirty="0">
                <a:latin typeface="A-OTF UD Shin Go Pro L" panose="020B0400000000000000" pitchFamily="34" charset="-128"/>
                <a:ea typeface="A-OTF UD Shin Go Pro L" panose="020B0400000000000000" pitchFamily="34" charset="-128"/>
              </a:rPr>
              <a:t>49.0</a:t>
            </a:r>
            <a:r>
              <a:rPr lang="ja-JP" altLang="en-US" sz="1000">
                <a:latin typeface="A-OTF UD Shin Go Pro L" panose="020B0400000000000000" pitchFamily="34" charset="-128"/>
                <a:ea typeface="A-OTF UD Shin Go Pro L" panose="020B0400000000000000" pitchFamily="34" charset="-128"/>
              </a:rPr>
              <a:t>％）、「より役に立つと思った」（</a:t>
            </a:r>
            <a:r>
              <a:rPr lang="en-US" altLang="ja-JP" sz="1000" dirty="0">
                <a:latin typeface="A-OTF UD Shin Go Pro L" panose="020B0400000000000000" pitchFamily="34" charset="-128"/>
                <a:ea typeface="A-OTF UD Shin Go Pro L" panose="020B0400000000000000" pitchFamily="34" charset="-128"/>
              </a:rPr>
              <a:t>46.7%</a:t>
            </a:r>
            <a:r>
              <a:rPr lang="ja-JP" altLang="en-US" sz="1000">
                <a:latin typeface="A-OTF UD Shin Go Pro L" panose="020B0400000000000000" pitchFamily="34" charset="-128"/>
                <a:ea typeface="A-OTF UD Shin Go Pro L" panose="020B0400000000000000" pitchFamily="34" charset="-128"/>
              </a:rPr>
              <a:t>）との回答が上位に挙がりました。また、「より説得力があると思った」（</a:t>
            </a:r>
            <a:r>
              <a:rPr lang="en-US" altLang="ja-JP" sz="1000" dirty="0">
                <a:latin typeface="A-OTF UD Shin Go Pro L" panose="020B0400000000000000" pitchFamily="34" charset="-128"/>
                <a:ea typeface="A-OTF UD Shin Go Pro L" panose="020B0400000000000000" pitchFamily="34" charset="-128"/>
              </a:rPr>
              <a:t>34.3%</a:t>
            </a:r>
            <a:r>
              <a:rPr lang="ja-JP" altLang="en-US" sz="1000">
                <a:latin typeface="A-OTF UD Shin Go Pro L" panose="020B0400000000000000" pitchFamily="34" charset="-128"/>
                <a:ea typeface="A-OTF UD Shin Go Pro L" panose="020B0400000000000000" pitchFamily="34" charset="-128"/>
              </a:rPr>
              <a:t>）、「より信頼感が高まった」（</a:t>
            </a:r>
            <a:r>
              <a:rPr lang="en-US" altLang="ja-JP" sz="1000" dirty="0">
                <a:latin typeface="A-OTF UD Shin Go Pro L" panose="020B0400000000000000" pitchFamily="34" charset="-128"/>
                <a:ea typeface="A-OTF UD Shin Go Pro L" panose="020B0400000000000000" pitchFamily="34" charset="-128"/>
              </a:rPr>
              <a:t>32.5%</a:t>
            </a:r>
            <a:r>
              <a:rPr lang="ja-JP" altLang="en-US" sz="1000">
                <a:latin typeface="A-OTF UD Shin Go Pro L" panose="020B0400000000000000" pitchFamily="34" charset="-128"/>
                <a:ea typeface="A-OTF UD Shin Go Pro L" panose="020B0400000000000000" pitchFamily="34" charset="-128"/>
              </a:rPr>
              <a:t>）との回答もあるなど、コロナ禍において新聞社発の情報への関心・注目は大きく高まっています。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1742739" y="884919"/>
            <a:ext cx="3340768"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pic>
        <p:nvPicPr>
          <p:cNvPr id="11" name="図 10">
            <a:extLst>
              <a:ext uri="{FF2B5EF4-FFF2-40B4-BE49-F238E27FC236}">
                <a16:creationId xmlns:a16="http://schemas.microsoft.com/office/drawing/2014/main" id="{DD9DB5A9-1C14-6D44-8637-968FFCDE6183}"/>
              </a:ext>
            </a:extLst>
          </p:cNvPr>
          <p:cNvPicPr>
            <a:picLocks noChangeAspect="1"/>
          </p:cNvPicPr>
          <p:nvPr/>
        </p:nvPicPr>
        <p:blipFill>
          <a:blip r:embed="rId4"/>
          <a:stretch>
            <a:fillRect/>
          </a:stretch>
        </p:blipFill>
        <p:spPr>
          <a:xfrm>
            <a:off x="641350" y="2491604"/>
            <a:ext cx="8696288" cy="4059975"/>
          </a:xfrm>
          <a:prstGeom prst="rect">
            <a:avLst/>
          </a:prstGeom>
        </p:spPr>
      </p:pic>
    </p:spTree>
    <p:extLst>
      <p:ext uri="{BB962C8B-B14F-4D97-AF65-F5344CB8AC3E}">
        <p14:creationId xmlns:p14="http://schemas.microsoft.com/office/powerpoint/2010/main" val="30271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8906451"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コロナ感染拡大を受けて、新聞広告への注目高まる</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0" y="1244756"/>
            <a:ext cx="7440083"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新型コロナウイルス感染拡大を経験して新聞広告に対する意識の変化</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8" y="1590737"/>
            <a:ext cx="9156699" cy="993542"/>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新型コロナウイルスの感染拡大後、新聞広告についても関心・注目が高まっており、「より役に立つと思った」（</a:t>
            </a:r>
            <a:r>
              <a:rPr lang="en-US" altLang="ja-JP" sz="1000" dirty="0">
                <a:latin typeface="A-OTF UD Shin Go Pro L" panose="020B0400000000000000" pitchFamily="34" charset="-128"/>
                <a:ea typeface="A-OTF UD Shin Go Pro L" panose="020B0400000000000000" pitchFamily="34" charset="-128"/>
              </a:rPr>
              <a:t>27.1%</a:t>
            </a:r>
            <a:r>
              <a:rPr lang="ja-JP" altLang="en-US" sz="1000">
                <a:latin typeface="A-OTF UD Shin Go Pro L" panose="020B0400000000000000" pitchFamily="34" charset="-128"/>
                <a:ea typeface="A-OTF UD Shin Go Pro L" panose="020B0400000000000000" pitchFamily="34" charset="-128"/>
              </a:rPr>
              <a:t>）、「より注目するようになった」（</a:t>
            </a:r>
            <a:r>
              <a:rPr lang="en-US" altLang="ja-JP" sz="1000" dirty="0">
                <a:latin typeface="A-OTF UD Shin Go Pro L" panose="020B0400000000000000" pitchFamily="34" charset="-128"/>
                <a:ea typeface="A-OTF UD Shin Go Pro L" panose="020B0400000000000000" pitchFamily="34" charset="-128"/>
              </a:rPr>
              <a:t>25.8%</a:t>
            </a:r>
            <a:r>
              <a:rPr lang="ja-JP" altLang="en-US" sz="1000">
                <a:latin typeface="A-OTF UD Shin Go Pro L" panose="020B0400000000000000" pitchFamily="34" charset="-128"/>
                <a:ea typeface="A-OTF UD Shin Go Pro L" panose="020B0400000000000000" pitchFamily="34" charset="-128"/>
              </a:rPr>
              <a:t>）、「より関心をもって見るようになった」（</a:t>
            </a:r>
            <a:r>
              <a:rPr lang="en-US" altLang="ja-JP" sz="1000" dirty="0">
                <a:latin typeface="A-OTF UD Shin Go Pro L" panose="020B0400000000000000" pitchFamily="34" charset="-128"/>
                <a:ea typeface="A-OTF UD Shin Go Pro L" panose="020B0400000000000000" pitchFamily="34" charset="-128"/>
              </a:rPr>
              <a:t>24.5%</a:t>
            </a:r>
            <a:r>
              <a:rPr lang="ja-JP" altLang="en-US" sz="1000">
                <a:latin typeface="A-OTF UD Shin Go Pro L" panose="020B0400000000000000" pitchFamily="34" charset="-128"/>
                <a:ea typeface="A-OTF UD Shin Go Pro L" panose="020B0400000000000000" pitchFamily="34" charset="-128"/>
              </a:rPr>
              <a:t>）との評価が上位に挙がっています。</a:t>
            </a:r>
            <a:r>
              <a:rPr lang="en-US" altLang="ja-JP" sz="1000" dirty="0">
                <a:latin typeface="A-OTF UD Shin Go Pro L" panose="020B0400000000000000" pitchFamily="34" charset="-128"/>
                <a:ea typeface="A-OTF UD Shin Go Pro L" panose="020B0400000000000000" pitchFamily="34" charset="-128"/>
              </a:rPr>
              <a:t>20</a:t>
            </a:r>
            <a:r>
              <a:rPr lang="ja-JP" altLang="en-US" sz="1000">
                <a:latin typeface="A-OTF UD Shin Go Pro L" panose="020B0400000000000000" pitchFamily="34" charset="-128"/>
                <a:ea typeface="A-OTF UD Shin Go Pro L" panose="020B0400000000000000" pitchFamily="34" charset="-128"/>
              </a:rPr>
              <a:t>代では、「より役に立つと思った」（</a:t>
            </a:r>
            <a:r>
              <a:rPr lang="en-US" altLang="ja-JP" sz="1000" dirty="0">
                <a:latin typeface="A-OTF UD Shin Go Pro L" panose="020B0400000000000000" pitchFamily="34" charset="-128"/>
                <a:ea typeface="A-OTF UD Shin Go Pro L" panose="020B0400000000000000" pitchFamily="34" charset="-128"/>
              </a:rPr>
              <a:t>41.9%</a:t>
            </a:r>
            <a:r>
              <a:rPr lang="ja-JP" altLang="en-US" sz="1000">
                <a:latin typeface="A-OTF UD Shin Go Pro L" panose="020B0400000000000000" pitchFamily="34" charset="-128"/>
                <a:ea typeface="A-OTF UD Shin Go Pro L" panose="020B0400000000000000" pitchFamily="34" charset="-128"/>
              </a:rPr>
              <a:t>）、「より注目するようになった」（</a:t>
            </a:r>
            <a:r>
              <a:rPr lang="en-US" altLang="ja-JP" sz="1000" dirty="0">
                <a:latin typeface="A-OTF UD Shin Go Pro L" panose="020B0400000000000000" pitchFamily="34" charset="-128"/>
                <a:ea typeface="A-OTF UD Shin Go Pro L" panose="020B0400000000000000" pitchFamily="34" charset="-128"/>
              </a:rPr>
              <a:t>41.9%</a:t>
            </a:r>
            <a:r>
              <a:rPr lang="ja-JP" altLang="en-US" sz="1000">
                <a:latin typeface="A-OTF UD Shin Go Pro L" panose="020B0400000000000000" pitchFamily="34" charset="-128"/>
                <a:ea typeface="A-OTF UD Shin Go Pro L" panose="020B0400000000000000" pitchFamily="34" charset="-128"/>
              </a:rPr>
              <a:t>）、「より説得力があると思った」（</a:t>
            </a:r>
            <a:r>
              <a:rPr lang="en-US" altLang="ja-JP" sz="1000" dirty="0">
                <a:latin typeface="A-OTF UD Shin Go Pro L" panose="020B0400000000000000" pitchFamily="34" charset="-128"/>
                <a:ea typeface="A-OTF UD Shin Go Pro L" panose="020B0400000000000000" pitchFamily="34" charset="-128"/>
              </a:rPr>
              <a:t>35.5%</a:t>
            </a:r>
            <a:r>
              <a:rPr lang="ja-JP" altLang="en-US" sz="1000">
                <a:latin typeface="A-OTF UD Shin Go Pro L" panose="020B0400000000000000" pitchFamily="34" charset="-128"/>
                <a:ea typeface="A-OTF UD Shin Go Pro L" panose="020B0400000000000000" pitchFamily="34" charset="-128"/>
              </a:rPr>
              <a:t>）、「より好感度が上がった」（</a:t>
            </a:r>
            <a:r>
              <a:rPr lang="en-US" altLang="ja-JP" sz="1000" dirty="0">
                <a:latin typeface="A-OTF UD Shin Go Pro L" panose="020B0400000000000000" pitchFamily="34" charset="-128"/>
                <a:ea typeface="A-OTF UD Shin Go Pro L" panose="020B0400000000000000" pitchFamily="34" charset="-128"/>
              </a:rPr>
              <a:t>29.0%</a:t>
            </a:r>
            <a:r>
              <a:rPr lang="ja-JP" altLang="en-US" sz="1000">
                <a:latin typeface="A-OTF UD Shin Go Pro L" panose="020B0400000000000000" pitchFamily="34" charset="-128"/>
                <a:ea typeface="A-OTF UD Shin Go Pro L" panose="020B0400000000000000" pitchFamily="34" charset="-128"/>
              </a:rPr>
              <a:t>）として、他の年代より新聞広告に対する印象の変化が大きくなっています。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3861996" y="884919"/>
            <a:ext cx="3442446"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pic>
        <p:nvPicPr>
          <p:cNvPr id="5" name="図 4">
            <a:extLst>
              <a:ext uri="{FF2B5EF4-FFF2-40B4-BE49-F238E27FC236}">
                <a16:creationId xmlns:a16="http://schemas.microsoft.com/office/drawing/2014/main" id="{5BABB1D4-21E8-AD46-BE37-6684E0698096}"/>
              </a:ext>
            </a:extLst>
          </p:cNvPr>
          <p:cNvPicPr>
            <a:picLocks noChangeAspect="1"/>
          </p:cNvPicPr>
          <p:nvPr/>
        </p:nvPicPr>
        <p:blipFill>
          <a:blip r:embed="rId4"/>
          <a:stretch>
            <a:fillRect/>
          </a:stretch>
        </p:blipFill>
        <p:spPr>
          <a:xfrm>
            <a:off x="630592" y="2627311"/>
            <a:ext cx="8623300" cy="4089400"/>
          </a:xfrm>
          <a:prstGeom prst="rect">
            <a:avLst/>
          </a:prstGeom>
        </p:spPr>
      </p:pic>
    </p:spTree>
    <p:extLst>
      <p:ext uri="{BB962C8B-B14F-4D97-AF65-F5344CB8AC3E}">
        <p14:creationId xmlns:p14="http://schemas.microsoft.com/office/powerpoint/2010/main" val="984742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8906451" cy="461665"/>
          </a:xfrm>
          <a:prstGeom prst="rect">
            <a:avLst/>
          </a:prstGeom>
        </p:spPr>
        <p:txBody>
          <a:bodyPr wrap="square">
            <a:spAutoFit/>
          </a:bodyPr>
          <a:lstStyle/>
          <a:p>
            <a:r>
              <a:rPr lang="ja-JP" altLang="en-US" sz="2400" b="1">
                <a:solidFill>
                  <a:schemeClr val="bg1"/>
                </a:solidFill>
                <a:latin typeface="A-OTF UD Shin Go NT Pro B" panose="020B0400000000000000" pitchFamily="34" charset="-128"/>
                <a:ea typeface="A-OTF UD Shin Go NT Pro B" panose="020B0400000000000000" pitchFamily="34" charset="-128"/>
              </a:rPr>
              <a:t>コロナ禍で新聞広告との向き合い方に変化</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0" y="1244756"/>
            <a:ext cx="7440083"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新型コロナウイルス感染拡大を経験して新聞広告に対する行動の変化</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9" y="1590737"/>
            <a:ext cx="9133694" cy="1224374"/>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新型コロナウイルスの感染拡大後、新聞広告に対する行動の変化として「いつもより時間をかけてじっくり読むようになった」（</a:t>
            </a:r>
            <a:r>
              <a:rPr lang="en-US" altLang="ja-JP" sz="1000" dirty="0">
                <a:latin typeface="A-OTF UD Shin Go Pro L" panose="020B0400000000000000" pitchFamily="34" charset="-128"/>
                <a:ea typeface="A-OTF UD Shin Go Pro L" panose="020B0400000000000000" pitchFamily="34" charset="-128"/>
              </a:rPr>
              <a:t>18.0</a:t>
            </a:r>
            <a:r>
              <a:rPr lang="ja-JP" altLang="en-US" sz="1000">
                <a:latin typeface="A-OTF UD Shin Go Pro L" panose="020B0400000000000000" pitchFamily="34" charset="-128"/>
                <a:ea typeface="A-OTF UD Shin Go Pro L" panose="020B0400000000000000" pitchFamily="34" charset="-128"/>
              </a:rPr>
              <a:t>％）、「広告内容をインターネットや</a:t>
            </a:r>
            <a:r>
              <a:rPr lang="en" altLang="ja-JP" sz="1000" dirty="0">
                <a:latin typeface="A-OTF UD Shin Go Pro L" panose="020B0400000000000000" pitchFamily="34" charset="-128"/>
                <a:ea typeface="A-OTF UD Shin Go Pro L" panose="020B0400000000000000" pitchFamily="34" charset="-128"/>
              </a:rPr>
              <a:t>SNS</a:t>
            </a:r>
            <a:r>
              <a:rPr lang="ja-JP" altLang="en-US" sz="1000">
                <a:latin typeface="A-OTF UD Shin Go Pro L" panose="020B0400000000000000" pitchFamily="34" charset="-128"/>
                <a:ea typeface="A-OTF UD Shin Go Pro L" panose="020B0400000000000000" pitchFamily="34" charset="-128"/>
              </a:rPr>
              <a:t>で調べた」（</a:t>
            </a:r>
            <a:r>
              <a:rPr lang="en-US" altLang="ja-JP" sz="1000" dirty="0">
                <a:latin typeface="A-OTF UD Shin Go Pro L" panose="020B0400000000000000" pitchFamily="34" charset="-128"/>
                <a:ea typeface="A-OTF UD Shin Go Pro L" panose="020B0400000000000000" pitchFamily="34" charset="-128"/>
              </a:rPr>
              <a:t>11.0%</a:t>
            </a:r>
            <a:r>
              <a:rPr lang="ja-JP" altLang="en-US" sz="1000">
                <a:latin typeface="A-OTF UD Shin Go Pro L" panose="020B0400000000000000" pitchFamily="34" charset="-128"/>
                <a:ea typeface="A-OTF UD Shin Go Pro L" panose="020B0400000000000000" pitchFamily="34" charset="-128"/>
              </a:rPr>
              <a:t>）、「広告を出している企業や商品の</a:t>
            </a:r>
            <a:r>
              <a:rPr lang="en" altLang="ja-JP" sz="1000" dirty="0">
                <a:latin typeface="A-OTF UD Shin Go Pro L" panose="020B0400000000000000" pitchFamily="34" charset="-128"/>
                <a:ea typeface="A-OTF UD Shin Go Pro L" panose="020B0400000000000000" pitchFamily="34" charset="-128"/>
              </a:rPr>
              <a:t>HP</a:t>
            </a:r>
            <a:r>
              <a:rPr lang="ja-JP" altLang="en-US" sz="1000">
                <a:latin typeface="A-OTF UD Shin Go Pro L" panose="020B0400000000000000" pitchFamily="34" charset="-128"/>
                <a:ea typeface="A-OTF UD Shin Go Pro L" panose="020B0400000000000000" pitchFamily="34" charset="-128"/>
              </a:rPr>
              <a:t>を見た」（</a:t>
            </a:r>
            <a:r>
              <a:rPr lang="en-US" altLang="ja-JP" sz="1000" dirty="0">
                <a:latin typeface="A-OTF UD Shin Go Pro L" panose="020B0400000000000000" pitchFamily="34" charset="-128"/>
                <a:ea typeface="A-OTF UD Shin Go Pro L" panose="020B0400000000000000" pitchFamily="34" charset="-128"/>
              </a:rPr>
              <a:t>7.6</a:t>
            </a:r>
            <a:r>
              <a:rPr lang="ja-JP" altLang="en-US" sz="1000">
                <a:latin typeface="A-OTF UD Shin Go Pro L" panose="020B0400000000000000" pitchFamily="34" charset="-128"/>
                <a:ea typeface="A-OTF UD Shin Go Pro L" panose="020B0400000000000000" pitchFamily="34" charset="-128"/>
              </a:rPr>
              <a:t>％）との回答が上位に挙がっています。</a:t>
            </a:r>
          </a:p>
          <a:p>
            <a:pPr algn="just">
              <a:lnSpc>
                <a:spcPct val="150000"/>
              </a:lnSpc>
            </a:pPr>
            <a:r>
              <a:rPr lang="ja-JP" altLang="en-US" sz="1000">
                <a:latin typeface="A-OTF UD Shin Go Pro L" panose="020B0400000000000000" pitchFamily="34" charset="-128"/>
                <a:ea typeface="A-OTF UD Shin Go Pro L" panose="020B0400000000000000" pitchFamily="34" charset="-128"/>
              </a:rPr>
              <a:t>新聞広告に対する印象の変化が大きかった</a:t>
            </a:r>
            <a:r>
              <a:rPr lang="en-US" altLang="ja-JP" sz="1000" dirty="0">
                <a:latin typeface="A-OTF UD Shin Go Pro L" panose="020B0400000000000000" pitchFamily="34" charset="-128"/>
                <a:ea typeface="A-OTF UD Shin Go Pro L" panose="020B0400000000000000" pitchFamily="34" charset="-128"/>
              </a:rPr>
              <a:t>20</a:t>
            </a:r>
            <a:r>
              <a:rPr lang="ja-JP" altLang="en-US" sz="1000">
                <a:latin typeface="A-OTF UD Shin Go Pro L" panose="020B0400000000000000" pitchFamily="34" charset="-128"/>
                <a:ea typeface="A-OTF UD Shin Go Pro L" panose="020B0400000000000000" pitchFamily="34" charset="-128"/>
              </a:rPr>
              <a:t>代では、「広告内容をインターネットや</a:t>
            </a:r>
            <a:r>
              <a:rPr lang="en" altLang="ja-JP" sz="1000" dirty="0">
                <a:latin typeface="A-OTF UD Shin Go Pro L" panose="020B0400000000000000" pitchFamily="34" charset="-128"/>
                <a:ea typeface="A-OTF UD Shin Go Pro L" panose="020B0400000000000000" pitchFamily="34" charset="-128"/>
              </a:rPr>
              <a:t>SNS</a:t>
            </a:r>
            <a:r>
              <a:rPr lang="ja-JP" altLang="en-US" sz="1000">
                <a:latin typeface="A-OTF UD Shin Go Pro L" panose="020B0400000000000000" pitchFamily="34" charset="-128"/>
                <a:ea typeface="A-OTF UD Shin Go Pro L" panose="020B0400000000000000" pitchFamily="34" charset="-128"/>
              </a:rPr>
              <a:t>で調べた」（</a:t>
            </a:r>
            <a:r>
              <a:rPr lang="en-US" altLang="ja-JP" sz="1000" dirty="0">
                <a:latin typeface="A-OTF UD Shin Go Pro L" panose="020B0400000000000000" pitchFamily="34" charset="-128"/>
                <a:ea typeface="A-OTF UD Shin Go Pro L" panose="020B0400000000000000" pitchFamily="34" charset="-128"/>
              </a:rPr>
              <a:t>38.7%</a:t>
            </a:r>
            <a:r>
              <a:rPr lang="ja-JP" altLang="en-US" sz="1000">
                <a:latin typeface="A-OTF UD Shin Go Pro L" panose="020B0400000000000000" pitchFamily="34" charset="-128"/>
                <a:ea typeface="A-OTF UD Shin Go Pro L" panose="020B0400000000000000" pitchFamily="34" charset="-128"/>
              </a:rPr>
              <a:t>）、「いつもより時間をかけてじっくり読むようになった」（</a:t>
            </a:r>
            <a:r>
              <a:rPr lang="en-US" altLang="ja-JP" sz="1000" dirty="0">
                <a:latin typeface="A-OTF UD Shin Go Pro L" panose="020B0400000000000000" pitchFamily="34" charset="-128"/>
                <a:ea typeface="A-OTF UD Shin Go Pro L" panose="020B0400000000000000" pitchFamily="34" charset="-128"/>
              </a:rPr>
              <a:t>29.0</a:t>
            </a:r>
            <a:r>
              <a:rPr lang="ja-JP" altLang="en-US" sz="1000">
                <a:latin typeface="A-OTF UD Shin Go Pro L" panose="020B0400000000000000" pitchFamily="34" charset="-128"/>
                <a:ea typeface="A-OTF UD Shin Go Pro L" panose="020B0400000000000000" pitchFamily="34" charset="-128"/>
              </a:rPr>
              <a:t>％）、「広告を出している企業や商品の</a:t>
            </a:r>
            <a:r>
              <a:rPr lang="en" altLang="ja-JP" sz="1000" dirty="0">
                <a:latin typeface="A-OTF UD Shin Go Pro L" panose="020B0400000000000000" pitchFamily="34" charset="-128"/>
                <a:ea typeface="A-OTF UD Shin Go Pro L" panose="020B0400000000000000" pitchFamily="34" charset="-128"/>
              </a:rPr>
              <a:t>HP</a:t>
            </a:r>
            <a:r>
              <a:rPr lang="ja-JP" altLang="en-US" sz="1000">
                <a:latin typeface="A-OTF UD Shin Go Pro L" panose="020B0400000000000000" pitchFamily="34" charset="-128"/>
                <a:ea typeface="A-OTF UD Shin Go Pro L" panose="020B0400000000000000" pitchFamily="34" charset="-128"/>
              </a:rPr>
              <a:t>を見た」（</a:t>
            </a:r>
            <a:r>
              <a:rPr lang="en-US" altLang="ja-JP" sz="1000" dirty="0">
                <a:latin typeface="A-OTF UD Shin Go Pro L" panose="020B0400000000000000" pitchFamily="34" charset="-128"/>
                <a:ea typeface="A-OTF UD Shin Go Pro L" panose="020B0400000000000000" pitchFamily="34" charset="-128"/>
              </a:rPr>
              <a:t>22.6</a:t>
            </a:r>
            <a:r>
              <a:rPr lang="ja-JP" altLang="en-US" sz="1000">
                <a:latin typeface="A-OTF UD Shin Go Pro L" panose="020B0400000000000000" pitchFamily="34" charset="-128"/>
                <a:ea typeface="A-OTF UD Shin Go Pro L" panose="020B0400000000000000" pitchFamily="34" charset="-128"/>
              </a:rPr>
              <a:t>％）、「広告を切り抜いて保存した」（</a:t>
            </a:r>
            <a:r>
              <a:rPr lang="en-US" altLang="ja-JP" sz="1000" dirty="0">
                <a:latin typeface="A-OTF UD Shin Go Pro L" panose="020B0400000000000000" pitchFamily="34" charset="-128"/>
                <a:ea typeface="A-OTF UD Shin Go Pro L" panose="020B0400000000000000" pitchFamily="34" charset="-128"/>
              </a:rPr>
              <a:t>22.6%</a:t>
            </a:r>
            <a:r>
              <a:rPr lang="ja-JP" altLang="en-US" sz="1000">
                <a:latin typeface="A-OTF UD Shin Go Pro L" panose="020B0400000000000000" pitchFamily="34" charset="-128"/>
                <a:ea typeface="A-OTF UD Shin Go Pro L" panose="020B0400000000000000" pitchFamily="34" charset="-128"/>
              </a:rPr>
              <a:t>）、「広告内容を</a:t>
            </a:r>
            <a:r>
              <a:rPr lang="en" altLang="ja-JP" sz="1000" dirty="0">
                <a:latin typeface="A-OTF UD Shin Go Pro L" panose="020B0400000000000000" pitchFamily="34" charset="-128"/>
                <a:ea typeface="A-OTF UD Shin Go Pro L" panose="020B0400000000000000" pitchFamily="34" charset="-128"/>
              </a:rPr>
              <a:t>SNS</a:t>
            </a:r>
            <a:r>
              <a:rPr lang="ja-JP" altLang="en-US" sz="1000">
                <a:latin typeface="A-OTF UD Shin Go Pro L" panose="020B0400000000000000" pitchFamily="34" charset="-128"/>
                <a:ea typeface="A-OTF UD Shin Go Pro L" panose="020B0400000000000000" pitchFamily="34" charset="-128"/>
              </a:rPr>
              <a:t>に発信した」（</a:t>
            </a:r>
            <a:r>
              <a:rPr lang="en-US" altLang="ja-JP" sz="1000" dirty="0">
                <a:latin typeface="A-OTF UD Shin Go Pro L" panose="020B0400000000000000" pitchFamily="34" charset="-128"/>
                <a:ea typeface="A-OTF UD Shin Go Pro L" panose="020B0400000000000000" pitchFamily="34" charset="-128"/>
              </a:rPr>
              <a:t>22.6%</a:t>
            </a:r>
            <a:r>
              <a:rPr lang="ja-JP" altLang="en-US" sz="1000">
                <a:latin typeface="A-OTF UD Shin Go Pro L" panose="020B0400000000000000" pitchFamily="34" charset="-128"/>
                <a:ea typeface="A-OTF UD Shin Go Pro L" panose="020B0400000000000000" pitchFamily="34" charset="-128"/>
              </a:rPr>
              <a:t>）といった行動の変化が、他の年代より大きくなっています。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1785769" y="884919"/>
            <a:ext cx="4270786"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pic>
        <p:nvPicPr>
          <p:cNvPr id="7" name="図 6">
            <a:extLst>
              <a:ext uri="{FF2B5EF4-FFF2-40B4-BE49-F238E27FC236}">
                <a16:creationId xmlns:a16="http://schemas.microsoft.com/office/drawing/2014/main" id="{8D3CA941-BF62-2344-9285-52C6B795C0A2}"/>
              </a:ext>
            </a:extLst>
          </p:cNvPr>
          <p:cNvPicPr>
            <a:picLocks noChangeAspect="1"/>
          </p:cNvPicPr>
          <p:nvPr/>
        </p:nvPicPr>
        <p:blipFill>
          <a:blip r:embed="rId4"/>
          <a:stretch>
            <a:fillRect/>
          </a:stretch>
        </p:blipFill>
        <p:spPr>
          <a:xfrm>
            <a:off x="542090" y="2997949"/>
            <a:ext cx="8995610" cy="3588277"/>
          </a:xfrm>
          <a:prstGeom prst="rect">
            <a:avLst/>
          </a:prstGeom>
        </p:spPr>
      </p:pic>
    </p:spTree>
    <p:extLst>
      <p:ext uri="{BB962C8B-B14F-4D97-AF65-F5344CB8AC3E}">
        <p14:creationId xmlns:p14="http://schemas.microsoft.com/office/powerpoint/2010/main" val="87809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2648C25-2962-6D47-AD37-42BD96165B01}"/>
              </a:ext>
            </a:extLst>
          </p:cNvPr>
          <p:cNvPicPr>
            <a:picLocks noChangeAspect="1"/>
          </p:cNvPicPr>
          <p:nvPr/>
        </p:nvPicPr>
        <p:blipFill>
          <a:blip r:embed="rId2"/>
          <a:stretch>
            <a:fillRect/>
          </a:stretch>
        </p:blipFill>
        <p:spPr>
          <a:xfrm>
            <a:off x="0" y="202451"/>
            <a:ext cx="9906000" cy="900545"/>
          </a:xfrm>
          <a:prstGeom prst="rect">
            <a:avLst/>
          </a:prstGeom>
        </p:spPr>
      </p:pic>
      <p:sp>
        <p:nvSpPr>
          <p:cNvPr id="15" name="正方形/長方形 14">
            <a:extLst>
              <a:ext uri="{FF2B5EF4-FFF2-40B4-BE49-F238E27FC236}">
                <a16:creationId xmlns:a16="http://schemas.microsoft.com/office/drawing/2014/main" id="{36588B58-8C49-8942-817A-DA8C85A11654}"/>
              </a:ext>
            </a:extLst>
          </p:cNvPr>
          <p:cNvSpPr/>
          <p:nvPr/>
        </p:nvSpPr>
        <p:spPr>
          <a:xfrm>
            <a:off x="150463" y="423254"/>
            <a:ext cx="9058083" cy="461665"/>
          </a:xfrm>
          <a:prstGeom prst="rect">
            <a:avLst/>
          </a:prstGeom>
        </p:spPr>
        <p:txBody>
          <a:bodyPr wrap="square">
            <a:spAutoFit/>
          </a:bodyPr>
          <a:lstStyle/>
          <a:p>
            <a:r>
              <a:rPr lang="ja-JP" altLang="en-US" sz="2400" b="1" spc="-150">
                <a:solidFill>
                  <a:schemeClr val="bg1"/>
                </a:solidFill>
                <a:latin typeface="A-OTF UD Shin Go NT Pro B" panose="020B0400000000000000" pitchFamily="34" charset="-128"/>
                <a:ea typeface="A-OTF UD Shin Go NT Pro B" panose="020B0400000000000000" pitchFamily="34" charset="-128"/>
              </a:rPr>
              <a:t>コロナ禍で医療・健康商品、オンラインサービスへの関心高まる</a:t>
            </a:r>
          </a:p>
        </p:txBody>
      </p:sp>
      <p:sp>
        <p:nvSpPr>
          <p:cNvPr id="18" name="正方形/長方形 17">
            <a:extLst>
              <a:ext uri="{FF2B5EF4-FFF2-40B4-BE49-F238E27FC236}">
                <a16:creationId xmlns:a16="http://schemas.microsoft.com/office/drawing/2014/main" id="{9E3085CD-4566-F448-8D96-405F4261D12F}"/>
              </a:ext>
            </a:extLst>
          </p:cNvPr>
          <p:cNvSpPr/>
          <p:nvPr/>
        </p:nvSpPr>
        <p:spPr>
          <a:xfrm>
            <a:off x="542090" y="1244756"/>
            <a:ext cx="8591152" cy="369332"/>
          </a:xfrm>
          <a:prstGeom prst="rect">
            <a:avLst/>
          </a:prstGeom>
        </p:spPr>
        <p:txBody>
          <a:bodyPr wrap="square">
            <a:spAutoFit/>
          </a:bodyPr>
          <a:lstStyle/>
          <a:p>
            <a:r>
              <a:rPr lang="ja-JP" altLang="en-US" b="1" i="1">
                <a:solidFill>
                  <a:srgbClr val="5DBCB0"/>
                </a:solidFill>
                <a:latin typeface="A-OTF UD Shin Go Pro DB" panose="020B0400000000000000" pitchFamily="34" charset="-128"/>
                <a:ea typeface="A-OTF UD Shin Go Pro DB" panose="020B0400000000000000" pitchFamily="34" charset="-128"/>
              </a:rPr>
              <a:t>新型コロナウイルスの感染拡大を経験して注目するようになった商品やサービス</a:t>
            </a:r>
          </a:p>
        </p:txBody>
      </p:sp>
      <p:sp>
        <p:nvSpPr>
          <p:cNvPr id="19" name="正方形/長方形 18">
            <a:extLst>
              <a:ext uri="{FF2B5EF4-FFF2-40B4-BE49-F238E27FC236}">
                <a16:creationId xmlns:a16="http://schemas.microsoft.com/office/drawing/2014/main" id="{B4AE205B-7E3F-604C-9E36-2BE4F466C264}"/>
              </a:ext>
            </a:extLst>
          </p:cNvPr>
          <p:cNvSpPr/>
          <p:nvPr/>
        </p:nvSpPr>
        <p:spPr>
          <a:xfrm>
            <a:off x="505159" y="1590737"/>
            <a:ext cx="9133694" cy="993542"/>
          </a:xfrm>
          <a:prstGeom prst="rect">
            <a:avLst/>
          </a:prstGeom>
        </p:spPr>
        <p:txBody>
          <a:bodyPr wrap="square">
            <a:spAutoFit/>
          </a:bodyPr>
          <a:lstStyle/>
          <a:p>
            <a:pPr algn="just">
              <a:lnSpc>
                <a:spcPct val="150000"/>
              </a:lnSpc>
            </a:pPr>
            <a:r>
              <a:rPr lang="ja-JP" altLang="en-US" sz="1000">
                <a:latin typeface="A-OTF UD Shin Go Pro L" panose="020B0400000000000000" pitchFamily="34" charset="-128"/>
                <a:ea typeface="A-OTF UD Shin Go Pro L" panose="020B0400000000000000" pitchFamily="34" charset="-128"/>
              </a:rPr>
              <a:t>新型コロナウイルスの感染拡大を経験し、注目するようになった商品やサービスとして「医薬品・衛生用品」（</a:t>
            </a:r>
            <a:r>
              <a:rPr lang="en-US" altLang="ja-JP" sz="1000" dirty="0">
                <a:latin typeface="A-OTF UD Shin Go Pro L" panose="020B0400000000000000" pitchFamily="34" charset="-128"/>
                <a:ea typeface="A-OTF UD Shin Go Pro L" panose="020B0400000000000000" pitchFamily="34" charset="-128"/>
              </a:rPr>
              <a:t>18.7</a:t>
            </a:r>
            <a:r>
              <a:rPr lang="ja-JP" altLang="en-US" sz="1000">
                <a:latin typeface="A-OTF UD Shin Go Pro L" panose="020B0400000000000000" pitchFamily="34" charset="-128"/>
                <a:ea typeface="A-OTF UD Shin Go Pro L" panose="020B0400000000000000" pitchFamily="34" charset="-128"/>
              </a:rPr>
              <a:t>％）、「インターネットバンキング・キャッシュレス決済」（</a:t>
            </a:r>
            <a:r>
              <a:rPr lang="en-US" altLang="ja-JP" sz="1000" dirty="0">
                <a:latin typeface="A-OTF UD Shin Go Pro L" panose="020B0400000000000000" pitchFamily="34" charset="-128"/>
                <a:ea typeface="A-OTF UD Shin Go Pro L" panose="020B0400000000000000" pitchFamily="34" charset="-128"/>
              </a:rPr>
              <a:t>18.2%</a:t>
            </a:r>
            <a:r>
              <a:rPr lang="ja-JP" altLang="en-US" sz="1000">
                <a:latin typeface="A-OTF UD Shin Go Pro L" panose="020B0400000000000000" pitchFamily="34" charset="-128"/>
                <a:ea typeface="A-OTF UD Shin Go Pro L" panose="020B0400000000000000" pitchFamily="34" charset="-128"/>
              </a:rPr>
              <a:t>）、「体調管理、健康維持・増進に資する食品や商品」（</a:t>
            </a:r>
            <a:r>
              <a:rPr lang="en-US" altLang="ja-JP" sz="1000" dirty="0">
                <a:latin typeface="A-OTF UD Shin Go Pro L" panose="020B0400000000000000" pitchFamily="34" charset="-128"/>
                <a:ea typeface="A-OTF UD Shin Go Pro L" panose="020B0400000000000000" pitchFamily="34" charset="-128"/>
              </a:rPr>
              <a:t>16.8%</a:t>
            </a:r>
            <a:r>
              <a:rPr lang="ja-JP" altLang="en-US" sz="1000">
                <a:latin typeface="A-OTF UD Shin Go Pro L" panose="020B0400000000000000" pitchFamily="34" charset="-128"/>
                <a:ea typeface="A-OTF UD Shin Go Pro L" panose="020B0400000000000000" pitchFamily="34" charset="-128"/>
              </a:rPr>
              <a:t>）、「お取り寄せグルメ・食材」（</a:t>
            </a:r>
            <a:r>
              <a:rPr lang="en-US" altLang="ja-JP" sz="1000" dirty="0">
                <a:latin typeface="A-OTF UD Shin Go Pro L" panose="020B0400000000000000" pitchFamily="34" charset="-128"/>
                <a:ea typeface="A-OTF UD Shin Go Pro L" panose="020B0400000000000000" pitchFamily="34" charset="-128"/>
              </a:rPr>
              <a:t>15.2</a:t>
            </a:r>
            <a:r>
              <a:rPr lang="ja-JP" altLang="en-US" sz="1000">
                <a:latin typeface="A-OTF UD Shin Go Pro L" panose="020B0400000000000000" pitchFamily="34" charset="-128"/>
                <a:ea typeface="A-OTF UD Shin Go Pro L" panose="020B0400000000000000" pitchFamily="34" charset="-128"/>
              </a:rPr>
              <a:t>％）、「動画配信サービス、音楽定額配信サービス」（</a:t>
            </a:r>
            <a:r>
              <a:rPr lang="en-US" altLang="ja-JP" sz="1000" dirty="0">
                <a:latin typeface="A-OTF UD Shin Go Pro L" panose="020B0400000000000000" pitchFamily="34" charset="-128"/>
                <a:ea typeface="A-OTF UD Shin Go Pro L" panose="020B0400000000000000" pitchFamily="34" charset="-128"/>
              </a:rPr>
              <a:t>14.6%</a:t>
            </a:r>
            <a:r>
              <a:rPr lang="ja-JP" altLang="en-US" sz="1000">
                <a:latin typeface="A-OTF UD Shin Go Pro L" panose="020B0400000000000000" pitchFamily="34" charset="-128"/>
                <a:ea typeface="A-OTF UD Shin Go Pro L" panose="020B0400000000000000" pitchFamily="34" charset="-128"/>
              </a:rPr>
              <a:t>）が上位に挙げられました。コロナ禍で外出が制限される中、医療や健康に関わる商品や自宅で可能なサービスへの関心が高まっています。</a:t>
            </a:r>
          </a:p>
        </p:txBody>
      </p:sp>
      <p:pic>
        <p:nvPicPr>
          <p:cNvPr id="3" name="図 2">
            <a:extLst>
              <a:ext uri="{FF2B5EF4-FFF2-40B4-BE49-F238E27FC236}">
                <a16:creationId xmlns:a16="http://schemas.microsoft.com/office/drawing/2014/main" id="{862A022B-7384-B441-824C-06E840D02F13}"/>
              </a:ext>
            </a:extLst>
          </p:cNvPr>
          <p:cNvPicPr>
            <a:picLocks noChangeAspect="1"/>
          </p:cNvPicPr>
          <p:nvPr/>
        </p:nvPicPr>
        <p:blipFill>
          <a:blip r:embed="rId3"/>
          <a:stretch>
            <a:fillRect/>
          </a:stretch>
        </p:blipFill>
        <p:spPr>
          <a:xfrm>
            <a:off x="159153" y="1239947"/>
            <a:ext cx="355600" cy="355600"/>
          </a:xfrm>
          <a:prstGeom prst="rect">
            <a:avLst/>
          </a:prstGeom>
        </p:spPr>
      </p:pic>
      <p:cxnSp>
        <p:nvCxnSpPr>
          <p:cNvPr id="6" name="直線コネクタ 5">
            <a:extLst>
              <a:ext uri="{FF2B5EF4-FFF2-40B4-BE49-F238E27FC236}">
                <a16:creationId xmlns:a16="http://schemas.microsoft.com/office/drawing/2014/main" id="{CE80BDB1-3604-E94A-A1E5-5DFD567334AD}"/>
              </a:ext>
            </a:extLst>
          </p:cNvPr>
          <p:cNvCxnSpPr>
            <a:cxnSpLocks/>
          </p:cNvCxnSpPr>
          <p:nvPr/>
        </p:nvCxnSpPr>
        <p:spPr>
          <a:xfrm>
            <a:off x="1656678" y="884919"/>
            <a:ext cx="6863378" cy="0"/>
          </a:xfrm>
          <a:prstGeom prst="line">
            <a:avLst/>
          </a:prstGeom>
          <a:ln w="38100">
            <a:solidFill>
              <a:srgbClr val="FEDC6B"/>
            </a:solidFill>
          </a:ln>
        </p:spPr>
        <p:style>
          <a:lnRef idx="1">
            <a:schemeClr val="accent2"/>
          </a:lnRef>
          <a:fillRef idx="0">
            <a:schemeClr val="accent2"/>
          </a:fillRef>
          <a:effectRef idx="0">
            <a:schemeClr val="accent2"/>
          </a:effectRef>
          <a:fontRef idx="minor">
            <a:schemeClr val="tx1"/>
          </a:fontRef>
        </p:style>
      </p:cxnSp>
      <p:pic>
        <p:nvPicPr>
          <p:cNvPr id="8" name="図 7">
            <a:extLst>
              <a:ext uri="{FF2B5EF4-FFF2-40B4-BE49-F238E27FC236}">
                <a16:creationId xmlns:a16="http://schemas.microsoft.com/office/drawing/2014/main" id="{3A4F3C31-BA88-3A4E-8F29-E39E70404C95}"/>
              </a:ext>
            </a:extLst>
          </p:cNvPr>
          <p:cNvPicPr>
            <a:picLocks noChangeAspect="1"/>
          </p:cNvPicPr>
          <p:nvPr/>
        </p:nvPicPr>
        <p:blipFill>
          <a:blip r:embed="rId4"/>
          <a:stretch>
            <a:fillRect/>
          </a:stretch>
        </p:blipFill>
        <p:spPr>
          <a:xfrm>
            <a:off x="585123" y="2616553"/>
            <a:ext cx="8924638" cy="4017323"/>
          </a:xfrm>
          <a:prstGeom prst="rect">
            <a:avLst/>
          </a:prstGeom>
        </p:spPr>
      </p:pic>
    </p:spTree>
    <p:extLst>
      <p:ext uri="{BB962C8B-B14F-4D97-AF65-F5344CB8AC3E}">
        <p14:creationId xmlns:p14="http://schemas.microsoft.com/office/powerpoint/2010/main" val="142148413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726</TotalTime>
  <Words>1806</Words>
  <Application>Microsoft Office PowerPoint</Application>
  <PresentationFormat>A4 210 x 297 mm</PresentationFormat>
  <Paragraphs>45</Paragraphs>
  <Slides>13</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13</vt:i4>
      </vt:variant>
    </vt:vector>
  </HeadingPairs>
  <TitlesOfParts>
    <vt:vector size="22" baseType="lpstr">
      <vt:lpstr>A-OTF UD Shin Go NT Pro B</vt:lpstr>
      <vt:lpstr>A-OTF UD Shin Go NT Pro DB</vt:lpstr>
      <vt:lpstr>A-OTF UD Shin Go Pro DB</vt:lpstr>
      <vt:lpstr>A-OTF UD Shin Go Pro L</vt:lpstr>
      <vt:lpstr>A-OTF UD Shin Go Pro M</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中澤 伸</dc:creator>
  <cp:lastModifiedBy>日本新聞協会総務担当</cp:lastModifiedBy>
  <cp:revision>71</cp:revision>
  <cp:lastPrinted>2022-03-23T01:57:28Z</cp:lastPrinted>
  <dcterms:created xsi:type="dcterms:W3CDTF">2021-02-17T01:00:35Z</dcterms:created>
  <dcterms:modified xsi:type="dcterms:W3CDTF">2022-03-23T02:00:22Z</dcterms:modified>
</cp:coreProperties>
</file>