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6E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7" d="100"/>
          <a:sy n="167" d="100"/>
        </p:scale>
        <p:origin x="-1184" y="-1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01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6" y="0"/>
            <a:ext cx="96931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00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base-tem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6" y="0"/>
            <a:ext cx="96931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90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/>
                <a:ea typeface="メイリオ"/>
              </a:defRPr>
            </a:lvl1pPr>
          </a:lstStyle>
          <a:p>
            <a:fld id="{AB0A3CB1-2FD1-6E4E-B256-1185359C8976}" type="datetimeFigureOut">
              <a:rPr lang="ja-JP" altLang="en-US" smtClean="0"/>
              <a:pPr/>
              <a:t>20/07/29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/>
                <a:ea typeface="メイリオ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メイリオ"/>
                <a:ea typeface="メイリオ"/>
              </a:defRPr>
            </a:lvl1pPr>
          </a:lstStyle>
          <a:p>
            <a:fld id="{DA79D53F-B44A-0B43-88A6-D5659F4C264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727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/>
          <a:ea typeface="メイリオ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メイリオ"/>
          <a:ea typeface="メイリオ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メイリオ"/>
          <a:ea typeface="メイリオ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メイリオ"/>
          <a:ea typeface="メイリオ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メイリオ"/>
          <a:ea typeface="メイリオ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メイリオ"/>
          <a:ea typeface="メイリオ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38384" y="5252460"/>
            <a:ext cx="7111140" cy="85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ja-JP" sz="900" dirty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>
                <a:latin typeface="メイリオ"/>
                <a:ea typeface="メイリオ"/>
              </a:rPr>
              <a:t>地域＝全国　</a:t>
            </a: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>
                <a:latin typeface="メイリオ"/>
                <a:ea typeface="メイリオ"/>
              </a:rPr>
              <a:t>対象＝</a:t>
            </a:r>
            <a:r>
              <a:rPr lang="en-US" altLang="ja-JP" sz="900" dirty="0">
                <a:latin typeface="メイリオ"/>
                <a:ea typeface="メイリオ"/>
              </a:rPr>
              <a:t>18</a:t>
            </a:r>
            <a:r>
              <a:rPr lang="ja-JP" altLang="en-US" sz="900" dirty="0">
                <a:latin typeface="メイリオ"/>
                <a:ea typeface="メイリオ"/>
              </a:rPr>
              <a:t>歳から</a:t>
            </a:r>
            <a:r>
              <a:rPr lang="en-US" altLang="ja-JP" sz="900" dirty="0">
                <a:latin typeface="メイリオ"/>
                <a:ea typeface="メイリオ"/>
              </a:rPr>
              <a:t>69</a:t>
            </a:r>
            <a:r>
              <a:rPr lang="ja-JP" altLang="en-US" sz="900" dirty="0">
                <a:latin typeface="メイリオ"/>
                <a:ea typeface="メイリオ"/>
              </a:rPr>
              <a:t>歳までの月</a:t>
            </a:r>
            <a:r>
              <a:rPr lang="en-US" altLang="ja-JP" sz="900" dirty="0">
                <a:latin typeface="メイリオ"/>
                <a:ea typeface="メイリオ"/>
              </a:rPr>
              <a:t>1</a:t>
            </a:r>
            <a:r>
              <a:rPr lang="ja-JP" altLang="en-US" sz="900" dirty="0">
                <a:latin typeface="メイリオ"/>
                <a:ea typeface="メイリオ"/>
              </a:rPr>
              <a:t>回以上新聞を読んでいる男女</a:t>
            </a:r>
            <a:r>
              <a:rPr lang="en-US" altLang="ja-JP" sz="900" dirty="0">
                <a:latin typeface="メイリオ"/>
                <a:ea typeface="メイリオ"/>
              </a:rPr>
              <a:t>300</a:t>
            </a:r>
            <a:r>
              <a:rPr lang="ja-JP" altLang="en-US" sz="900" dirty="0">
                <a:latin typeface="メイリオ"/>
                <a:ea typeface="メイリオ"/>
              </a:rPr>
              <a:t>人　</a:t>
            </a: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>
                <a:latin typeface="メイリオ"/>
                <a:ea typeface="メイリオ"/>
              </a:rPr>
              <a:t>期間＝</a:t>
            </a:r>
            <a:r>
              <a:rPr lang="en-US" altLang="ja-JP" sz="900" dirty="0">
                <a:latin typeface="メイリオ"/>
                <a:ea typeface="メイリオ"/>
              </a:rPr>
              <a:t>2017</a:t>
            </a:r>
            <a:r>
              <a:rPr lang="ja-JP" altLang="en-US" sz="900" dirty="0">
                <a:latin typeface="メイリオ"/>
                <a:ea typeface="メイリオ"/>
              </a:rPr>
              <a:t>年</a:t>
            </a:r>
            <a:r>
              <a:rPr lang="en-US" altLang="ja-JP" sz="900" dirty="0">
                <a:latin typeface="メイリオ"/>
                <a:ea typeface="メイリオ"/>
              </a:rPr>
              <a:t>10</a:t>
            </a:r>
            <a:r>
              <a:rPr lang="ja-JP" altLang="en-US" sz="900" dirty="0">
                <a:latin typeface="メイリオ"/>
                <a:ea typeface="メイリオ"/>
              </a:rPr>
              <a:t>月</a:t>
            </a:r>
            <a:r>
              <a:rPr lang="en-US" altLang="ja-JP" sz="900" dirty="0">
                <a:latin typeface="メイリオ"/>
                <a:ea typeface="メイリオ"/>
              </a:rPr>
              <a:t>1</a:t>
            </a:r>
            <a:r>
              <a:rPr lang="ja-JP" altLang="en-US" sz="900" dirty="0">
                <a:latin typeface="メイリオ"/>
                <a:ea typeface="メイリオ"/>
              </a:rPr>
              <a:t>日から</a:t>
            </a:r>
            <a:r>
              <a:rPr lang="en-US" altLang="ja-JP" sz="900" dirty="0">
                <a:latin typeface="メイリオ"/>
                <a:ea typeface="メイリオ"/>
              </a:rPr>
              <a:t>19</a:t>
            </a:r>
            <a:r>
              <a:rPr lang="ja-JP" altLang="en-US" sz="900" dirty="0">
                <a:latin typeface="メイリオ"/>
                <a:ea typeface="メイリオ"/>
              </a:rPr>
              <a:t>年</a:t>
            </a:r>
            <a:r>
              <a:rPr lang="en-US" altLang="ja-JP" sz="900" dirty="0">
                <a:latin typeface="メイリオ"/>
                <a:ea typeface="メイリオ"/>
              </a:rPr>
              <a:t>9</a:t>
            </a:r>
            <a:r>
              <a:rPr lang="ja-JP" altLang="en-US" sz="900" dirty="0">
                <a:latin typeface="メイリオ"/>
                <a:ea typeface="メイリオ"/>
              </a:rPr>
              <a:t>月</a:t>
            </a:r>
            <a:r>
              <a:rPr lang="en-US" altLang="ja-JP" sz="900" dirty="0">
                <a:latin typeface="メイリオ"/>
                <a:ea typeface="メイリオ"/>
              </a:rPr>
              <a:t>30</a:t>
            </a:r>
            <a:r>
              <a:rPr lang="ja-JP" altLang="en-US" sz="900" dirty="0">
                <a:latin typeface="メイリオ"/>
                <a:ea typeface="メイリオ"/>
              </a:rPr>
              <a:t>日</a:t>
            </a:r>
            <a:r>
              <a:rPr lang="ja-JP" altLang="en-US" sz="900" dirty="0" smtClean="0">
                <a:latin typeface="メイリオ"/>
                <a:ea typeface="メイリオ"/>
              </a:rPr>
              <a:t>まで</a:t>
            </a:r>
            <a:endParaRPr lang="en-US" altLang="ja-JP" sz="900" dirty="0" smtClean="0">
              <a:latin typeface="メイリオ"/>
              <a:ea typeface="メイリオ"/>
            </a:endParaRPr>
          </a:p>
          <a:p>
            <a:pPr>
              <a:lnSpc>
                <a:spcPct val="140000"/>
              </a:lnSpc>
            </a:pPr>
            <a:r>
              <a:rPr lang="en-US" altLang="ja-JP" sz="900" dirty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>
                <a:latin typeface="メイリオ"/>
                <a:ea typeface="メイリオ"/>
              </a:rPr>
              <a:t>調査内容＝新聞、テレビ（いずれもインターネット経由で見聞きした場合も含む）、インターネットについて、</a:t>
            </a:r>
          </a:p>
          <a:p>
            <a:pPr>
              <a:lnSpc>
                <a:spcPct val="140000"/>
              </a:lnSpc>
            </a:pPr>
            <a:r>
              <a:rPr lang="ja-JP" altLang="en-US" sz="900" dirty="0">
                <a:latin typeface="メイリオ"/>
                <a:ea typeface="メイリオ"/>
              </a:rPr>
              <a:t>	　　普段と比べてどの程度接したかを７段階で毎日尋ねた</a:t>
            </a:r>
            <a:r>
              <a:rPr lang="ja-JP" altLang="en-US" sz="900" dirty="0" smtClean="0">
                <a:latin typeface="メイリオ"/>
                <a:ea typeface="メイリオ"/>
              </a:rPr>
              <a:t>。</a:t>
            </a:r>
            <a:endParaRPr lang="en-US" altLang="ja-JP" sz="900" dirty="0" smtClean="0">
              <a:latin typeface="メイリオ"/>
              <a:ea typeface="メイリオ"/>
            </a:endParaRPr>
          </a:p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latin typeface="メイリオ"/>
                <a:ea typeface="メイリオ"/>
              </a:rPr>
              <a:t>調査手法＝インターネット　</a:t>
            </a: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latin typeface="メイリオ"/>
                <a:ea typeface="メイリオ"/>
              </a:rPr>
              <a:t>調査主体＝日本新聞協会広告委員会　</a:t>
            </a: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latin typeface="メイリオ"/>
                <a:ea typeface="メイリオ"/>
              </a:rPr>
              <a:t>実査＝株式会社日本リサーチセンター</a:t>
            </a:r>
            <a:endParaRPr lang="en-US" altLang="ja-JP" sz="900" dirty="0" smtClean="0"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118525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" y="0"/>
            <a:ext cx="9693151" cy="6858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991619" y="5260065"/>
            <a:ext cx="6975351" cy="85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男性の方が女性に比べ、新聞への接触が高まった日が多いとの結果になりました。</a:t>
            </a:r>
          </a:p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男女では、興味を持つニュースの対象が異なっています。</a:t>
            </a:r>
          </a:p>
          <a:p>
            <a:pPr>
              <a:lnSpc>
                <a:spcPct val="1400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　男性は、ラグビーなど大きなスポーツニュースがあった日に新聞への接触が高まりました。</a:t>
            </a:r>
          </a:p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対して女性は、台風などの災害や人命にかかわる大きな事件、事故の報道があったとき、新聞への接触が高まりました。</a:t>
            </a:r>
            <a:endParaRPr lang="en-US" altLang="ja-JP" sz="900" dirty="0" smtClean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407606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" y="0"/>
            <a:ext cx="9693151" cy="6858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991619" y="5085146"/>
            <a:ext cx="6975351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10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～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20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代の若い世代は、休日に新聞への接触が高まります。</a:t>
            </a:r>
          </a:p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これらの若い世代は、フィギュアスケートの紀平梨花選手や将棋の藤井聡太七段など、</a:t>
            </a:r>
          </a:p>
          <a:p>
            <a:pPr>
              <a:lnSpc>
                <a:spcPct val="1400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　同世代が活躍する報道があったときにも接触が高まりました。</a:t>
            </a:r>
          </a:p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2017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10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月の衆議院選挙の投開票日には、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18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～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29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歳の若い世代で特に新聞への接触が高まりました。</a:t>
            </a:r>
          </a:p>
          <a:p>
            <a:pPr>
              <a:lnSpc>
                <a:spcPct val="1400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　若者の低投票率が問題となっていますが、少なくとも新聞に触れている若い世代は、政治に高い関心を持っているようです。</a:t>
            </a:r>
            <a:endParaRPr lang="en-US" altLang="ja-JP" sz="900" dirty="0" smtClean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98699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" y="0"/>
            <a:ext cx="9693151" cy="6858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991619" y="5611444"/>
            <a:ext cx="6975351" cy="470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土曜日、日曜日、祝日などの休日は、新聞への接触が高まります。</a:t>
            </a:r>
          </a:p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年末年始やゴールデンウイークといった大型連休には、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30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代など普段仕事で忙しい世代の新聞接触が高くなります。</a:t>
            </a:r>
            <a:endParaRPr lang="en-US" altLang="ja-JP" sz="900" dirty="0" smtClean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552708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" y="0"/>
            <a:ext cx="9693151" cy="6858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991619" y="4698819"/>
            <a:ext cx="6975351" cy="1440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latin typeface="メイリオ"/>
                <a:ea typeface="メイリオ"/>
              </a:rPr>
              <a:t>多くの人がテレビやネットの速報でニュースを知り、翌日の新聞で詳細を確認しています。</a:t>
            </a:r>
          </a:p>
          <a:p>
            <a:pPr>
              <a:lnSpc>
                <a:spcPct val="140000"/>
              </a:lnSpc>
            </a:pPr>
            <a:r>
              <a:rPr lang="ja-JP" altLang="en-US" sz="900" dirty="0" smtClean="0">
                <a:latin typeface="メイリオ"/>
                <a:ea typeface="メイリオ"/>
              </a:rPr>
              <a:t>　特に、過去の経緯や背景などを知りたいニュースがあったとき、接触はいっそう高まります。</a:t>
            </a:r>
          </a:p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平成から令和への改元に関わるニュースがあった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2019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4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1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日や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30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日、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5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1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日には、</a:t>
            </a:r>
          </a:p>
          <a:p>
            <a:pPr>
              <a:lnSpc>
                <a:spcPct val="1400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  「紙だから記念に保存したい」といった理由で新聞に接触する人が多くいました。</a:t>
            </a:r>
          </a:p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en-US" altLang="ja-JP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2018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年の冬季オリンピックや衆議院選挙、参議院選挙といった大きな出来事があったときは、</a:t>
            </a:r>
          </a:p>
          <a:p>
            <a:pPr>
              <a:lnSpc>
                <a:spcPct val="1400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　期間中の新聞の平均接触スコアがインターネットを上回ることがあります。</a:t>
            </a:r>
          </a:p>
          <a:p>
            <a:pPr>
              <a:lnSpc>
                <a:spcPct val="140000"/>
              </a:lnSpc>
            </a:pPr>
            <a:r>
              <a:rPr lang="en-US" altLang="ja-JP" sz="900" dirty="0" smtClean="0">
                <a:solidFill>
                  <a:srgbClr val="E86E88"/>
                </a:solidFill>
                <a:latin typeface="メイリオ"/>
                <a:ea typeface="メイリオ"/>
              </a:rPr>
              <a:t>●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/>
                <a:ea typeface="メイリオ"/>
              </a:rPr>
              <a:t>年末年始やゴールデンウイークなどの大型連休には、インターネットへの接触が低調になります。</a:t>
            </a:r>
            <a:endParaRPr lang="en-US" altLang="ja-JP" sz="900" dirty="0" smtClean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4257694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153</Words>
  <Application>Microsoft Macintosh PowerPoint</Application>
  <PresentationFormat>A4 210x297 mm</PresentationFormat>
  <Paragraphs>22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Bullet co.,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手嶋 義昭</dc:creator>
  <cp:lastModifiedBy>手嶋 義昭</cp:lastModifiedBy>
  <cp:revision>11</cp:revision>
  <dcterms:created xsi:type="dcterms:W3CDTF">2020-07-29T06:19:20Z</dcterms:created>
  <dcterms:modified xsi:type="dcterms:W3CDTF">2020-07-29T06:51:17Z</dcterms:modified>
</cp:coreProperties>
</file>