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4"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0691813" cy="7559675"/>
  <p:notesSz cx="6858000" cy="9144000"/>
  <p:defaultTextStyle>
    <a:defPPr>
      <a:defRPr lang="ja-JP"/>
    </a:defPPr>
    <a:lvl1pPr marL="0" algn="l" defTabSz="995507" rtl="0" eaLnBrk="1" latinLnBrk="0" hangingPunct="1">
      <a:defRPr kumimoji="1" sz="1960" kern="1200">
        <a:solidFill>
          <a:schemeClr val="tx1"/>
        </a:solidFill>
        <a:latin typeface="+mn-lt"/>
        <a:ea typeface="+mn-ea"/>
        <a:cs typeface="+mn-cs"/>
      </a:defRPr>
    </a:lvl1pPr>
    <a:lvl2pPr marL="497754" algn="l" defTabSz="995507" rtl="0" eaLnBrk="1" latinLnBrk="0" hangingPunct="1">
      <a:defRPr kumimoji="1" sz="1960" kern="1200">
        <a:solidFill>
          <a:schemeClr val="tx1"/>
        </a:solidFill>
        <a:latin typeface="+mn-lt"/>
        <a:ea typeface="+mn-ea"/>
        <a:cs typeface="+mn-cs"/>
      </a:defRPr>
    </a:lvl2pPr>
    <a:lvl3pPr marL="995507" algn="l" defTabSz="995507" rtl="0" eaLnBrk="1" latinLnBrk="0" hangingPunct="1">
      <a:defRPr kumimoji="1" sz="1960" kern="1200">
        <a:solidFill>
          <a:schemeClr val="tx1"/>
        </a:solidFill>
        <a:latin typeface="+mn-lt"/>
        <a:ea typeface="+mn-ea"/>
        <a:cs typeface="+mn-cs"/>
      </a:defRPr>
    </a:lvl3pPr>
    <a:lvl4pPr marL="1493261" algn="l" defTabSz="995507" rtl="0" eaLnBrk="1" latinLnBrk="0" hangingPunct="1">
      <a:defRPr kumimoji="1" sz="1960" kern="1200">
        <a:solidFill>
          <a:schemeClr val="tx1"/>
        </a:solidFill>
        <a:latin typeface="+mn-lt"/>
        <a:ea typeface="+mn-ea"/>
        <a:cs typeface="+mn-cs"/>
      </a:defRPr>
    </a:lvl4pPr>
    <a:lvl5pPr marL="1991015" algn="l" defTabSz="995507" rtl="0" eaLnBrk="1" latinLnBrk="0" hangingPunct="1">
      <a:defRPr kumimoji="1" sz="1960" kern="1200">
        <a:solidFill>
          <a:schemeClr val="tx1"/>
        </a:solidFill>
        <a:latin typeface="+mn-lt"/>
        <a:ea typeface="+mn-ea"/>
        <a:cs typeface="+mn-cs"/>
      </a:defRPr>
    </a:lvl5pPr>
    <a:lvl6pPr marL="2488768" algn="l" defTabSz="995507" rtl="0" eaLnBrk="1" latinLnBrk="0" hangingPunct="1">
      <a:defRPr kumimoji="1" sz="1960" kern="1200">
        <a:solidFill>
          <a:schemeClr val="tx1"/>
        </a:solidFill>
        <a:latin typeface="+mn-lt"/>
        <a:ea typeface="+mn-ea"/>
        <a:cs typeface="+mn-cs"/>
      </a:defRPr>
    </a:lvl6pPr>
    <a:lvl7pPr marL="2986522" algn="l" defTabSz="995507" rtl="0" eaLnBrk="1" latinLnBrk="0" hangingPunct="1">
      <a:defRPr kumimoji="1" sz="1960" kern="1200">
        <a:solidFill>
          <a:schemeClr val="tx1"/>
        </a:solidFill>
        <a:latin typeface="+mn-lt"/>
        <a:ea typeface="+mn-ea"/>
        <a:cs typeface="+mn-cs"/>
      </a:defRPr>
    </a:lvl7pPr>
    <a:lvl8pPr marL="3484275" algn="l" defTabSz="995507" rtl="0" eaLnBrk="1" latinLnBrk="0" hangingPunct="1">
      <a:defRPr kumimoji="1" sz="1960" kern="1200">
        <a:solidFill>
          <a:schemeClr val="tx1"/>
        </a:solidFill>
        <a:latin typeface="+mn-lt"/>
        <a:ea typeface="+mn-ea"/>
        <a:cs typeface="+mn-cs"/>
      </a:defRPr>
    </a:lvl8pPr>
    <a:lvl9pPr marL="3982029" algn="l" defTabSz="995507" rtl="0" eaLnBrk="1" latinLnBrk="0" hangingPunct="1">
      <a:defRPr kumimoji="1" sz="19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AC"/>
    <a:srgbClr val="0098C8"/>
    <a:srgbClr val="DA0030"/>
    <a:srgbClr val="CFCCCB"/>
    <a:srgbClr val="E6B031"/>
    <a:srgbClr val="C7C5C3"/>
    <a:srgbClr val="CDCBCA"/>
    <a:srgbClr val="CDDC43"/>
    <a:srgbClr val="C50030"/>
    <a:srgbClr val="00A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26"/>
    <p:restoredTop sz="96170"/>
  </p:normalViewPr>
  <p:slideViewPr>
    <p:cSldViewPr snapToGrid="0" snapToObjects="1">
      <p:cViewPr>
        <p:scale>
          <a:sx n="112" d="100"/>
          <a:sy n="112" d="100"/>
        </p:scale>
        <p:origin x="11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681C9-123E-FB48-BB93-9DB12914A4C6}" type="datetimeFigureOut">
              <a:rPr kumimoji="1" lang="ja-JP" altLang="en-US" smtClean="0"/>
              <a:t>2025/2/28</a:t>
            </a:fld>
            <a:endParaRPr kumimoji="1" lang="ja-JP" altLang="en-US"/>
          </a:p>
        </p:txBody>
      </p:sp>
      <p:sp>
        <p:nvSpPr>
          <p:cNvPr id="4" name="スライド イメージ プレースホルダー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6021A-BD93-B04C-8578-DC7B82228B3B}" type="slidenum">
              <a:rPr kumimoji="1" lang="ja-JP" altLang="en-US" smtClean="0"/>
              <a:t>‹#›</a:t>
            </a:fld>
            <a:endParaRPr kumimoji="1" lang="ja-JP" altLang="en-US"/>
          </a:p>
        </p:txBody>
      </p:sp>
    </p:spTree>
    <p:extLst>
      <p:ext uri="{BB962C8B-B14F-4D97-AF65-F5344CB8AC3E}">
        <p14:creationId xmlns:p14="http://schemas.microsoft.com/office/powerpoint/2010/main" val="40581662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356021A-BD93-B04C-8578-DC7B82228B3B}" type="slidenum">
              <a:rPr kumimoji="1" lang="ja-JP" altLang="en-US" smtClean="0"/>
              <a:t>11</a:t>
            </a:fld>
            <a:endParaRPr kumimoji="1" lang="ja-JP" altLang="en-US"/>
          </a:p>
        </p:txBody>
      </p:sp>
    </p:spTree>
    <p:extLst>
      <p:ext uri="{BB962C8B-B14F-4D97-AF65-F5344CB8AC3E}">
        <p14:creationId xmlns:p14="http://schemas.microsoft.com/office/powerpoint/2010/main" val="28719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6" name="Slide Number Placeholder 5"/>
          <p:cNvSpPr>
            <a:spLocks noGrp="1"/>
          </p:cNvSpPr>
          <p:nvPr>
            <p:ph type="sldNum" sz="quarter" idx="12"/>
          </p:nvPr>
        </p:nvSpPr>
        <p:spPr/>
        <p:txBody>
          <a:bodyPr/>
          <a:lstStyle/>
          <a:p>
            <a:fld id="{0470276F-8C7B-3C4C-9B16-FC66F85F34A8}" type="slidenum">
              <a:rPr kumimoji="1" lang="ja-JP" altLang="en-US" smtClean="0"/>
              <a:t>‹#›</a:t>
            </a:fld>
            <a:endParaRPr kumimoji="1" lang="ja-JP" altLang="en-US"/>
          </a:p>
        </p:txBody>
      </p:sp>
    </p:spTree>
    <p:extLst>
      <p:ext uri="{BB962C8B-B14F-4D97-AF65-F5344CB8AC3E}">
        <p14:creationId xmlns:p14="http://schemas.microsoft.com/office/powerpoint/2010/main" val="200651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Slide Number Placeholder 5"/>
          <p:cNvSpPr>
            <a:spLocks noGrp="1"/>
          </p:cNvSpPr>
          <p:nvPr>
            <p:ph type="sldNum" sz="quarter" idx="12"/>
          </p:nvPr>
        </p:nvSpPr>
        <p:spPr/>
        <p:txBody>
          <a:bodyPr/>
          <a:lstStyle/>
          <a:p>
            <a:fld id="{0470276F-8C7B-3C4C-9B16-FC66F85F34A8}" type="slidenum">
              <a:rPr kumimoji="1" lang="ja-JP" altLang="en-US" smtClean="0"/>
              <a:t>‹#›</a:t>
            </a:fld>
            <a:endParaRPr kumimoji="1" lang="ja-JP" altLang="en-US"/>
          </a:p>
        </p:txBody>
      </p:sp>
    </p:spTree>
    <p:extLst>
      <p:ext uri="{BB962C8B-B14F-4D97-AF65-F5344CB8AC3E}">
        <p14:creationId xmlns:p14="http://schemas.microsoft.com/office/powerpoint/2010/main" val="3361750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D8C1566C-67D4-704F-80ED-8BBC3AA1DADA}" type="datetimeFigureOut">
              <a:rPr kumimoji="1" lang="ja-JP" altLang="en-US" smtClean="0"/>
              <a:t>2025/2/28</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0470276F-8C7B-3C4C-9B16-FC66F85F34A8}" type="slidenum">
              <a:rPr kumimoji="1" lang="ja-JP" altLang="en-US" smtClean="0"/>
              <a:t>‹#›</a:t>
            </a:fld>
            <a:endParaRPr kumimoji="1" lang="ja-JP" altLang="en-US"/>
          </a:p>
        </p:txBody>
      </p:sp>
    </p:spTree>
    <p:extLst>
      <p:ext uri="{BB962C8B-B14F-4D97-AF65-F5344CB8AC3E}">
        <p14:creationId xmlns:p14="http://schemas.microsoft.com/office/powerpoint/2010/main" val="2058501723"/>
      </p:ext>
    </p:extLst>
  </p:cSld>
  <p:clrMap bg1="lt1" tx1="dk1" bg2="lt2" tx2="dk2" accent1="accent1" accent2="accent2" accent3="accent3" accent4="accent4" accent5="accent5" accent6="accent6" hlink="hlink" folHlink="folHlink"/>
  <p:sldLayoutIdLst>
    <p:sldLayoutId id="2147483665" r:id="rId1"/>
    <p:sldLayoutId id="2147483666" r:id="rId2"/>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174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B584878-E7F3-554C-BB21-F2FA6DACC894}"/>
              </a:ext>
            </a:extLst>
          </p:cNvPr>
          <p:cNvPicPr>
            <a:picLocks noChangeAspect="1"/>
          </p:cNvPicPr>
          <p:nvPr/>
        </p:nvPicPr>
        <p:blipFill>
          <a:blip r:embed="rId2"/>
          <a:stretch>
            <a:fillRect/>
          </a:stretch>
        </p:blipFill>
        <p:spPr>
          <a:xfrm>
            <a:off x="0" y="1587"/>
            <a:ext cx="3594100" cy="7556500"/>
          </a:xfrm>
          <a:prstGeom prst="rect">
            <a:avLst/>
          </a:prstGeom>
        </p:spPr>
      </p:pic>
      <p:sp>
        <p:nvSpPr>
          <p:cNvPr id="2" name="テキスト ボックス 1">
            <a:extLst>
              <a:ext uri="{FF2B5EF4-FFF2-40B4-BE49-F238E27FC236}">
                <a16:creationId xmlns:a16="http://schemas.microsoft.com/office/drawing/2014/main" id="{60C00AF4-1F9B-DF1C-E711-75599E045AA3}"/>
              </a:ext>
            </a:extLst>
          </p:cNvPr>
          <p:cNvSpPr txBox="1"/>
          <p:nvPr/>
        </p:nvSpPr>
        <p:spPr>
          <a:xfrm>
            <a:off x="10173173" y="7184360"/>
            <a:ext cx="317142" cy="246221"/>
          </a:xfrm>
          <a:prstGeom prst="rect">
            <a:avLst/>
          </a:prstGeom>
          <a:noFill/>
        </p:spPr>
        <p:txBody>
          <a:bodyPr wrap="square" rtlCol="0">
            <a:spAutoFit/>
          </a:bodyPr>
          <a:lstStyle/>
          <a:p>
            <a:pPr algn="ctr"/>
            <a:r>
              <a:rPr lang="en-US" altLang="ja-JP" sz="1000" dirty="0"/>
              <a:t>10</a:t>
            </a:r>
            <a:endParaRPr kumimoji="1" lang="ja-JP" altLang="en-US" sz="1000"/>
          </a:p>
        </p:txBody>
      </p:sp>
      <p:sp>
        <p:nvSpPr>
          <p:cNvPr id="3" name="テキスト ボックス 2">
            <a:extLst>
              <a:ext uri="{FF2B5EF4-FFF2-40B4-BE49-F238E27FC236}">
                <a16:creationId xmlns:a16="http://schemas.microsoft.com/office/drawing/2014/main" id="{3DF9BF04-A54E-32EE-7821-86C58A482B71}"/>
              </a:ext>
            </a:extLst>
          </p:cNvPr>
          <p:cNvSpPr txBox="1"/>
          <p:nvPr/>
        </p:nvSpPr>
        <p:spPr>
          <a:xfrm>
            <a:off x="555503" y="1183217"/>
            <a:ext cx="2938468" cy="726096"/>
          </a:xfrm>
          <a:prstGeom prst="rect">
            <a:avLst/>
          </a:prstGeom>
          <a:noFill/>
        </p:spPr>
        <p:txBody>
          <a:bodyPr wrap="square" lIns="0" tIns="0" rIns="0" bIns="0" rtlCol="0" anchor="t">
            <a:spAutoFit/>
          </a:bodyPr>
          <a:lstStyle/>
          <a:p>
            <a:pPr algn="just">
              <a:lnSpc>
                <a:spcPct val="125000"/>
              </a:lnSpc>
            </a:pPr>
            <a:r>
              <a:rPr lang="ja-JP" altLang="en-US" sz="1950" b="1">
                <a:solidFill>
                  <a:srgbClr val="0090AC"/>
                </a:solidFill>
                <a:latin typeface="Yu Gothic" panose="020B0400000000000000" pitchFamily="34" charset="-128"/>
                <a:ea typeface="Yu Gothic" panose="020B0400000000000000" pitchFamily="34" charset="-128"/>
              </a:rPr>
              <a:t>情報の質を重視する</a:t>
            </a:r>
          </a:p>
          <a:p>
            <a:pPr algn="just">
              <a:lnSpc>
                <a:spcPct val="125000"/>
              </a:lnSpc>
            </a:pPr>
            <a:r>
              <a:rPr lang="ja-JP" altLang="en-US" sz="1950" b="1">
                <a:solidFill>
                  <a:srgbClr val="0090AC"/>
                </a:solidFill>
                <a:latin typeface="Yu Gothic" panose="020B0400000000000000" pitchFamily="34" charset="-128"/>
                <a:ea typeface="Yu Gothic" panose="020B0400000000000000" pitchFamily="34" charset="-128"/>
              </a:rPr>
              <a:t>新聞・ネ</a:t>
            </a:r>
            <a:r>
              <a:rPr lang="ja-JP" altLang="en-US" sz="1950" b="1" spc="-300">
                <a:solidFill>
                  <a:srgbClr val="0090AC"/>
                </a:solidFill>
                <a:latin typeface="Yu Gothic" panose="020B0400000000000000" pitchFamily="34" charset="-128"/>
                <a:ea typeface="Yu Gothic" panose="020B0400000000000000" pitchFamily="34" charset="-128"/>
              </a:rPr>
              <a:t>ッ</a:t>
            </a:r>
            <a:r>
              <a:rPr lang="ja-JP" altLang="en-US" sz="1950" b="1">
                <a:solidFill>
                  <a:srgbClr val="0090AC"/>
                </a:solidFill>
                <a:latin typeface="Yu Gothic" panose="020B0400000000000000" pitchFamily="34" charset="-128"/>
                <a:ea typeface="Yu Gothic" panose="020B0400000000000000" pitchFamily="34" charset="-128"/>
              </a:rPr>
              <a:t>ト利用者</a:t>
            </a:r>
          </a:p>
        </p:txBody>
      </p:sp>
      <p:sp>
        <p:nvSpPr>
          <p:cNvPr id="4" name="テキスト ボックス 3">
            <a:extLst>
              <a:ext uri="{FF2B5EF4-FFF2-40B4-BE49-F238E27FC236}">
                <a16:creationId xmlns:a16="http://schemas.microsoft.com/office/drawing/2014/main" id="{C1A2EB3A-FD34-D132-D812-A9441C5F7451}"/>
              </a:ext>
            </a:extLst>
          </p:cNvPr>
          <p:cNvSpPr txBox="1"/>
          <p:nvPr/>
        </p:nvSpPr>
        <p:spPr>
          <a:xfrm>
            <a:off x="555503" y="2164125"/>
            <a:ext cx="2591958" cy="2247218"/>
          </a:xfrm>
          <a:prstGeom prst="rect">
            <a:avLst/>
          </a:prstGeom>
          <a:noFill/>
        </p:spPr>
        <p:txBody>
          <a:bodyPr wrap="square" lIns="0" tIns="0" rIns="0" bIns="0" rtlCol="0">
            <a:spAutoFit/>
          </a:bodyPr>
          <a:lstStyle/>
          <a:p>
            <a:pPr algn="just">
              <a:lnSpc>
                <a:spcPct val="152000"/>
              </a:lnSpc>
            </a:pPr>
            <a:r>
              <a:rPr lang="ja-JP" altLang="en-US" sz="970" b="1" spc="-20">
                <a:latin typeface="Yu Gothic" panose="020B0400000000000000" pitchFamily="34" charset="-128"/>
                <a:ea typeface="Yu Gothic" panose="020B0400000000000000" pitchFamily="34" charset="-128"/>
              </a:rPr>
              <a:t>新聞・ネット利用者は、メディアの印象・評価とし</a:t>
            </a:r>
            <a:r>
              <a:rPr lang="ja-JP" altLang="en-US" sz="970" b="1" spc="-300">
                <a:latin typeface="Yu Gothic" panose="020B0400000000000000" pitchFamily="34" charset="-128"/>
                <a:ea typeface="Yu Gothic" panose="020B0400000000000000" pitchFamily="34" charset="-128"/>
              </a:rPr>
              <a:t>て</a:t>
            </a:r>
            <a:r>
              <a:rPr lang="ja-JP" altLang="en-US" sz="970" b="1" spc="-20">
                <a:latin typeface="Yu Gothic" panose="020B0400000000000000" pitchFamily="34" charset="-128"/>
                <a:ea typeface="Yu Gothic" panose="020B0400000000000000" pitchFamily="34" charset="-128"/>
              </a:rPr>
              <a:t>「情報が正確で信頼性が高い</a:t>
            </a:r>
            <a:r>
              <a:rPr lang="ja-JP" altLang="en-US" sz="970" b="1" spc="-8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a:t>
            </a:r>
            <a:r>
              <a:rPr lang="en-US" altLang="ja-JP" sz="970" b="1" spc="-20" dirty="0">
                <a:latin typeface="Yu Gothic" panose="020B0400000000000000" pitchFamily="34" charset="-128"/>
                <a:ea typeface="Yu Gothic" panose="020B0400000000000000" pitchFamily="34" charset="-128"/>
              </a:rPr>
              <a:t>68.2</a:t>
            </a:r>
            <a:r>
              <a:rPr lang="ja-JP" altLang="en-US" sz="970" b="1" spc="-20">
                <a:latin typeface="Yu Gothic" panose="020B0400000000000000" pitchFamily="34" charset="-128"/>
                <a:ea typeface="Yu Gothic" panose="020B0400000000000000" pitchFamily="34" charset="-128"/>
              </a:rPr>
              <a:t>％</a:t>
            </a:r>
            <a:r>
              <a:rPr lang="ja-JP" altLang="en-US" sz="970" b="1" spc="-8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「中立・公正である</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a:t>
            </a:r>
            <a:r>
              <a:rPr lang="en-US" altLang="ja-JP" sz="970" b="1" spc="-20" dirty="0">
                <a:latin typeface="Yu Gothic" panose="020B0400000000000000" pitchFamily="34" charset="-128"/>
                <a:ea typeface="Yu Gothic" panose="020B0400000000000000" pitchFamily="34" charset="-128"/>
              </a:rPr>
              <a:t>48.4</a:t>
            </a:r>
            <a:r>
              <a:rPr lang="ja-JP" altLang="en-US" sz="970" b="1" spc="-20">
                <a:latin typeface="Yu Gothic" panose="020B0400000000000000" pitchFamily="34" charset="-128"/>
                <a:ea typeface="Yu Gothic" panose="020B0400000000000000" pitchFamily="34" charset="-128"/>
              </a:rPr>
              <a:t>％</a:t>
            </a:r>
            <a:r>
              <a:rPr lang="ja-JP" altLang="en-US" sz="970" b="1" spc="-300">
                <a:latin typeface="Yu Gothic" panose="020B0400000000000000" pitchFamily="34" charset="-128"/>
                <a:ea typeface="Yu Gothic" panose="020B0400000000000000" pitchFamily="34" charset="-128"/>
              </a:rPr>
              <a:t>）</a:t>
            </a:r>
            <a:r>
              <a:rPr lang="ja-JP" altLang="en-US" sz="970" b="1" spc="-8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「世の中の動きを幅広く捉えている</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a:t>
            </a:r>
            <a:r>
              <a:rPr lang="en-US" altLang="ja-JP" sz="970" b="1" spc="-20" dirty="0">
                <a:latin typeface="Yu Gothic" panose="020B0400000000000000" pitchFamily="34" charset="-128"/>
                <a:ea typeface="Yu Gothic" panose="020B0400000000000000" pitchFamily="34" charset="-128"/>
              </a:rPr>
              <a:t>46.4</a:t>
            </a:r>
            <a:r>
              <a:rPr lang="ja-JP" altLang="en-US" sz="970" b="1" spc="-20">
                <a:latin typeface="Yu Gothic" panose="020B0400000000000000" pitchFamily="34" charset="-128"/>
                <a:ea typeface="Yu Gothic" panose="020B0400000000000000" pitchFamily="34" charset="-128"/>
              </a:rPr>
              <a:t>％</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といった情報の質を重視する傾向があります。</a:t>
            </a:r>
          </a:p>
          <a:p>
            <a:pPr algn="just">
              <a:lnSpc>
                <a:spcPct val="152000"/>
              </a:lnSpc>
            </a:pPr>
            <a:r>
              <a:rPr lang="ja-JP" altLang="en-US" sz="970" b="1" spc="-20">
                <a:latin typeface="Yu Gothic" panose="020B0400000000000000" pitchFamily="34" charset="-128"/>
                <a:ea typeface="Yu Gothic" panose="020B0400000000000000" pitchFamily="34" charset="-128"/>
              </a:rPr>
              <a:t>また、ネット利用者と比較して</a:t>
            </a:r>
            <a:r>
              <a:rPr lang="en-US" altLang="ja-JP" sz="970" b="1" spc="-20" dirty="0">
                <a:latin typeface="Yu Gothic" panose="020B0400000000000000" pitchFamily="34" charset="-128"/>
                <a:ea typeface="Yu Gothic" panose="020B0400000000000000" pitchFamily="34" charset="-128"/>
              </a:rPr>
              <a:t>10</a:t>
            </a:r>
            <a:r>
              <a:rPr lang="ja-JP" altLang="en-US" sz="970" b="1" spc="-20">
                <a:latin typeface="Yu Gothic" panose="020B0400000000000000" pitchFamily="34" charset="-128"/>
                <a:ea typeface="Yu Gothic" panose="020B0400000000000000" pitchFamily="34" charset="-128"/>
              </a:rPr>
              <a:t>ポイント以上高いスコアとなった項目は</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「地域に密着している</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「中立・公正である</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「情報が正確で信頼性が高い</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「世の中の動きを幅広く捉えている」でした。</a:t>
            </a:r>
          </a:p>
        </p:txBody>
      </p:sp>
      <p:pic>
        <p:nvPicPr>
          <p:cNvPr id="6" name="図 5" descr="グラフ&#10;&#10;AI によって生成されたコンテンツは間違っている可能性があります。">
            <a:extLst>
              <a:ext uri="{FF2B5EF4-FFF2-40B4-BE49-F238E27FC236}">
                <a16:creationId xmlns:a16="http://schemas.microsoft.com/office/drawing/2014/main" id="{4539FCEB-A4B4-7BDB-C655-40326511C40B}"/>
              </a:ext>
            </a:extLst>
          </p:cNvPr>
          <p:cNvPicPr>
            <a:picLocks noChangeAspect="1"/>
          </p:cNvPicPr>
          <p:nvPr/>
        </p:nvPicPr>
        <p:blipFill>
          <a:blip r:embed="rId3">
            <a:alphaModFix/>
          </a:blip>
          <a:stretch>
            <a:fillRect/>
          </a:stretch>
        </p:blipFill>
        <p:spPr>
          <a:xfrm>
            <a:off x="4045570" y="348959"/>
            <a:ext cx="6129240" cy="6942230"/>
          </a:xfrm>
          <a:prstGeom prst="rect">
            <a:avLst/>
          </a:prstGeom>
        </p:spPr>
      </p:pic>
    </p:spTree>
    <p:extLst>
      <p:ext uri="{BB962C8B-B14F-4D97-AF65-F5344CB8AC3E}">
        <p14:creationId xmlns:p14="http://schemas.microsoft.com/office/powerpoint/2010/main" val="3708285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B005A11E-790B-07B7-06B5-A76D6C81378A}"/>
              </a:ext>
            </a:extLst>
          </p:cNvPr>
          <p:cNvPicPr>
            <a:picLocks noChangeAspect="1"/>
          </p:cNvPicPr>
          <p:nvPr/>
        </p:nvPicPr>
        <p:blipFill>
          <a:blip r:embed="rId4"/>
          <a:stretch>
            <a:fillRect/>
          </a:stretch>
        </p:blipFill>
        <p:spPr>
          <a:xfrm>
            <a:off x="0" y="1587"/>
            <a:ext cx="3594100" cy="7556500"/>
          </a:xfrm>
          <a:prstGeom prst="rect">
            <a:avLst/>
          </a:prstGeom>
        </p:spPr>
      </p:pic>
      <p:sp>
        <p:nvSpPr>
          <p:cNvPr id="8" name="テキスト ボックス 7">
            <a:extLst>
              <a:ext uri="{FF2B5EF4-FFF2-40B4-BE49-F238E27FC236}">
                <a16:creationId xmlns:a16="http://schemas.microsoft.com/office/drawing/2014/main" id="{A9B5A88B-91FA-9C00-155B-EE6611E6C72C}"/>
              </a:ext>
            </a:extLst>
          </p:cNvPr>
          <p:cNvSpPr txBox="1"/>
          <p:nvPr/>
        </p:nvSpPr>
        <p:spPr>
          <a:xfrm>
            <a:off x="10173173" y="7184360"/>
            <a:ext cx="317142" cy="246221"/>
          </a:xfrm>
          <a:prstGeom prst="rect">
            <a:avLst/>
          </a:prstGeom>
          <a:noFill/>
        </p:spPr>
        <p:txBody>
          <a:bodyPr wrap="square" rtlCol="0">
            <a:spAutoFit/>
          </a:bodyPr>
          <a:lstStyle/>
          <a:p>
            <a:pPr algn="ctr"/>
            <a:r>
              <a:rPr lang="en-US" altLang="ja-JP" sz="1000" dirty="0"/>
              <a:t>11</a:t>
            </a:r>
            <a:endParaRPr kumimoji="1" lang="ja-JP" altLang="en-US" sz="1000"/>
          </a:p>
        </p:txBody>
      </p:sp>
      <p:sp>
        <p:nvSpPr>
          <p:cNvPr id="9" name="テキスト ボックス 8">
            <a:extLst>
              <a:ext uri="{FF2B5EF4-FFF2-40B4-BE49-F238E27FC236}">
                <a16:creationId xmlns:a16="http://schemas.microsoft.com/office/drawing/2014/main" id="{94371FE9-1E4A-1044-0F0F-7D74B18F0FEC}"/>
              </a:ext>
            </a:extLst>
          </p:cNvPr>
          <p:cNvSpPr txBox="1"/>
          <p:nvPr/>
        </p:nvSpPr>
        <p:spPr>
          <a:xfrm>
            <a:off x="555503" y="1183217"/>
            <a:ext cx="2938468" cy="726096"/>
          </a:xfrm>
          <a:prstGeom prst="rect">
            <a:avLst/>
          </a:prstGeom>
          <a:noFill/>
        </p:spPr>
        <p:txBody>
          <a:bodyPr wrap="square" lIns="0" tIns="0" rIns="0" bIns="0" rtlCol="0" anchor="t">
            <a:spAutoFit/>
          </a:bodyPr>
          <a:lstStyle/>
          <a:p>
            <a:pPr algn="just">
              <a:lnSpc>
                <a:spcPct val="125000"/>
              </a:lnSpc>
            </a:pPr>
            <a:r>
              <a:rPr lang="ja-JP" altLang="en-US" sz="1950" b="1">
                <a:solidFill>
                  <a:srgbClr val="0090AC"/>
                </a:solidFill>
                <a:latin typeface="Yu Gothic" panose="020B0400000000000000" pitchFamily="34" charset="-128"/>
                <a:ea typeface="Yu Gothic" panose="020B0400000000000000" pitchFamily="34" charset="-128"/>
              </a:rPr>
              <a:t>メ</a:t>
            </a:r>
            <a:r>
              <a:rPr lang="ja-JP" altLang="en-US" sz="1950" b="1" spc="-300">
                <a:solidFill>
                  <a:srgbClr val="0090AC"/>
                </a:solidFill>
                <a:latin typeface="Yu Gothic" panose="020B0400000000000000" pitchFamily="34" charset="-128"/>
                <a:ea typeface="Yu Gothic" panose="020B0400000000000000" pitchFamily="34" charset="-128"/>
              </a:rPr>
              <a:t>ディ</a:t>
            </a:r>
            <a:r>
              <a:rPr lang="ja-JP" altLang="en-US" sz="1950" b="1">
                <a:solidFill>
                  <a:srgbClr val="0090AC"/>
                </a:solidFill>
                <a:latin typeface="Yu Gothic" panose="020B0400000000000000" pitchFamily="34" charset="-128"/>
                <a:ea typeface="Yu Gothic" panose="020B0400000000000000" pitchFamily="34" charset="-128"/>
              </a:rPr>
              <a:t>アを組み合わせて</a:t>
            </a:r>
          </a:p>
          <a:p>
            <a:pPr algn="just">
              <a:lnSpc>
                <a:spcPct val="125000"/>
              </a:lnSpc>
            </a:pPr>
            <a:r>
              <a:rPr lang="ja-JP" altLang="en-US" sz="1950" b="1">
                <a:solidFill>
                  <a:srgbClr val="0090AC"/>
                </a:solidFill>
                <a:latin typeface="Yu Gothic" panose="020B0400000000000000" pitchFamily="34" charset="-128"/>
                <a:ea typeface="Yu Gothic" panose="020B0400000000000000" pitchFamily="34" charset="-128"/>
              </a:rPr>
              <a:t>購買意欲向上に</a:t>
            </a:r>
          </a:p>
        </p:txBody>
      </p:sp>
      <p:sp>
        <p:nvSpPr>
          <p:cNvPr id="18" name="テキスト ボックス 17">
            <a:extLst>
              <a:ext uri="{FF2B5EF4-FFF2-40B4-BE49-F238E27FC236}">
                <a16:creationId xmlns:a16="http://schemas.microsoft.com/office/drawing/2014/main" id="{A71DDDF8-0904-17EB-EF64-AB32206BB96F}"/>
              </a:ext>
            </a:extLst>
          </p:cNvPr>
          <p:cNvSpPr txBox="1"/>
          <p:nvPr/>
        </p:nvSpPr>
        <p:spPr>
          <a:xfrm>
            <a:off x="555503" y="2164125"/>
            <a:ext cx="2591958" cy="3154903"/>
          </a:xfrm>
          <a:prstGeom prst="rect">
            <a:avLst/>
          </a:prstGeom>
          <a:noFill/>
        </p:spPr>
        <p:txBody>
          <a:bodyPr wrap="square" lIns="0" tIns="0" rIns="0" bIns="0" rtlCol="0">
            <a:spAutoFit/>
          </a:bodyPr>
          <a:lstStyle/>
          <a:p>
            <a:pPr algn="just">
              <a:lnSpc>
                <a:spcPct val="152000"/>
              </a:lnSpc>
            </a:pPr>
            <a:r>
              <a:rPr lang="ja-JP" altLang="en-US" sz="970" b="1" spc="-20">
                <a:latin typeface="Yu Gothic" panose="020B0400000000000000" pitchFamily="34" charset="-128"/>
                <a:ea typeface="Yu Gothic" panose="020B0400000000000000" pitchFamily="34" charset="-128"/>
              </a:rPr>
              <a:t>印象に残る広告ジャンルを複数回答でたずねたところ、新聞・ネット利用者は「商品・サービスの告知」が</a:t>
            </a:r>
            <a:r>
              <a:rPr lang="en-US" altLang="ja-JP" sz="970" b="1" spc="-20" dirty="0">
                <a:latin typeface="Yu Gothic" panose="020B0400000000000000" pitchFamily="34" charset="-128"/>
                <a:ea typeface="Yu Gothic" panose="020B0400000000000000" pitchFamily="34" charset="-128"/>
              </a:rPr>
              <a:t>62.1</a:t>
            </a:r>
            <a:r>
              <a:rPr lang="ja-JP" altLang="en-US" sz="970" b="1" spc="-20">
                <a:latin typeface="Yu Gothic" panose="020B0400000000000000" pitchFamily="34" charset="-128"/>
                <a:ea typeface="Yu Gothic" panose="020B0400000000000000" pitchFamily="34" charset="-128"/>
              </a:rPr>
              <a:t>％に上り、ネット利用者より</a:t>
            </a:r>
            <a:r>
              <a:rPr lang="en-US" altLang="ja-JP" sz="970" b="1" spc="-20" dirty="0">
                <a:latin typeface="Yu Gothic" panose="020B0400000000000000" pitchFamily="34" charset="-128"/>
                <a:ea typeface="Yu Gothic" panose="020B0400000000000000" pitchFamily="34" charset="-128"/>
              </a:rPr>
              <a:t>9.2</a:t>
            </a:r>
            <a:r>
              <a:rPr lang="ja-JP" altLang="en-US" sz="970" b="1" spc="-20">
                <a:latin typeface="Yu Gothic" panose="020B0400000000000000" pitchFamily="34" charset="-128"/>
                <a:ea typeface="Yu Gothic" panose="020B0400000000000000" pitchFamily="34" charset="-128"/>
              </a:rPr>
              <a:t>ポイント高いスコアでした。新聞広告とネットを組み合わせて商品・サービスのキャンペーン等を展開すれば、ターゲット層の関心を集め、購買意欲を高める可能性がうかがえます。</a:t>
            </a:r>
          </a:p>
          <a:p>
            <a:pPr algn="just">
              <a:lnSpc>
                <a:spcPct val="152000"/>
              </a:lnSpc>
            </a:pPr>
            <a:r>
              <a:rPr lang="ja-JP" altLang="en-US" sz="970" b="1" spc="-20">
                <a:latin typeface="Yu Gothic" panose="020B0400000000000000" pitchFamily="34" charset="-128"/>
                <a:ea typeface="Yu Gothic" panose="020B0400000000000000" pitchFamily="34" charset="-128"/>
              </a:rPr>
              <a:t>また、新聞・ネット利用者のスコアはすべての項目でネット利用者よりも高く、とりわ</a:t>
            </a:r>
            <a:r>
              <a:rPr lang="ja-JP" altLang="en-US" sz="970" b="1" spc="-300">
                <a:latin typeface="Yu Gothic" panose="020B0400000000000000" pitchFamily="34" charset="-128"/>
                <a:ea typeface="Yu Gothic" panose="020B0400000000000000" pitchFamily="34" charset="-128"/>
              </a:rPr>
              <a:t>け</a:t>
            </a:r>
            <a:r>
              <a:rPr lang="ja-JP" altLang="en-US" sz="970" b="1" spc="-20">
                <a:latin typeface="Yu Gothic" panose="020B0400000000000000" pitchFamily="34" charset="-128"/>
                <a:ea typeface="Yu Gothic" panose="020B0400000000000000" pitchFamily="34" charset="-128"/>
              </a:rPr>
              <a:t>「謹告・リコール・回収のお知らせ</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「災害からの復興支援</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「イベント・募集告知」で</a:t>
            </a:r>
            <a:r>
              <a:rPr lang="en-US" altLang="ja-JP" sz="970" b="1" spc="-20" dirty="0">
                <a:latin typeface="Yu Gothic" panose="020B0400000000000000" pitchFamily="34" charset="-128"/>
                <a:ea typeface="Yu Gothic" panose="020B0400000000000000" pitchFamily="34" charset="-128"/>
              </a:rPr>
              <a:t>10</a:t>
            </a:r>
            <a:r>
              <a:rPr lang="ja-JP" altLang="en-US" sz="970" b="1" spc="-20">
                <a:latin typeface="Yu Gothic" panose="020B0400000000000000" pitchFamily="34" charset="-128"/>
                <a:ea typeface="Yu Gothic" panose="020B0400000000000000" pitchFamily="34" charset="-128"/>
              </a:rPr>
              <a:t>ポイント以上高いことが分かりました。新聞・ネット利用者はさまざまなことへの関心がより高いことがうかがえます。</a:t>
            </a:r>
          </a:p>
        </p:txBody>
      </p:sp>
      <p:pic>
        <p:nvPicPr>
          <p:cNvPr id="21" name="図 20" descr="グラフィカル ユーザー インターフェイス が含まれている画像&#10;&#10;AI によって生成されたコンテンツは間違っている可能性があります。">
            <a:extLst>
              <a:ext uri="{FF2B5EF4-FFF2-40B4-BE49-F238E27FC236}">
                <a16:creationId xmlns:a16="http://schemas.microsoft.com/office/drawing/2014/main" id="{1A3A640E-4A48-A4F0-5439-16234444F024}"/>
              </a:ext>
            </a:extLst>
          </p:cNvPr>
          <p:cNvPicPr>
            <a:picLocks noChangeAspect="1"/>
          </p:cNvPicPr>
          <p:nvPr/>
        </p:nvPicPr>
        <p:blipFill>
          <a:blip r:embed="rId5"/>
          <a:stretch>
            <a:fillRect/>
          </a:stretch>
        </p:blipFill>
        <p:spPr>
          <a:xfrm>
            <a:off x="4125449" y="473559"/>
            <a:ext cx="6107224" cy="6572134"/>
          </a:xfrm>
          <a:prstGeom prst="rect">
            <a:avLst/>
          </a:prstGeom>
        </p:spPr>
      </p:pic>
    </p:spTree>
    <p:extLst>
      <p:ext uri="{BB962C8B-B14F-4D97-AF65-F5344CB8AC3E}">
        <p14:creationId xmlns:p14="http://schemas.microsoft.com/office/powerpoint/2010/main" val="2623856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0A7D4288-F927-0E94-7507-ACCD566D664F}"/>
              </a:ext>
            </a:extLst>
          </p:cNvPr>
          <p:cNvPicPr>
            <a:picLocks noChangeAspect="1"/>
          </p:cNvPicPr>
          <p:nvPr/>
        </p:nvPicPr>
        <p:blipFill>
          <a:blip r:embed="rId3"/>
          <a:stretch>
            <a:fillRect/>
          </a:stretch>
        </p:blipFill>
        <p:spPr>
          <a:xfrm>
            <a:off x="-1" y="0"/>
            <a:ext cx="10688509" cy="1751798"/>
          </a:xfrm>
          <a:prstGeom prst="rect">
            <a:avLst/>
          </a:prstGeom>
        </p:spPr>
      </p:pic>
      <p:sp>
        <p:nvSpPr>
          <p:cNvPr id="3" name="テキスト ボックス 2">
            <a:extLst>
              <a:ext uri="{FF2B5EF4-FFF2-40B4-BE49-F238E27FC236}">
                <a16:creationId xmlns:a16="http://schemas.microsoft.com/office/drawing/2014/main" id="{FE6B2901-0B25-A607-85DE-7110BE1CC86C}"/>
              </a:ext>
            </a:extLst>
          </p:cNvPr>
          <p:cNvSpPr txBox="1"/>
          <p:nvPr/>
        </p:nvSpPr>
        <p:spPr>
          <a:xfrm>
            <a:off x="10173173" y="7184360"/>
            <a:ext cx="317142" cy="246221"/>
          </a:xfrm>
          <a:prstGeom prst="rect">
            <a:avLst/>
          </a:prstGeom>
          <a:noFill/>
        </p:spPr>
        <p:txBody>
          <a:bodyPr wrap="square" rtlCol="0">
            <a:spAutoFit/>
          </a:bodyPr>
          <a:lstStyle/>
          <a:p>
            <a:pPr algn="ctr"/>
            <a:r>
              <a:rPr lang="en-US" altLang="ja-JP" sz="1000" dirty="0"/>
              <a:t>12</a:t>
            </a:r>
            <a:endParaRPr kumimoji="1" lang="ja-JP" altLang="en-US" sz="1000"/>
          </a:p>
        </p:txBody>
      </p:sp>
      <p:sp>
        <p:nvSpPr>
          <p:cNvPr id="4" name="テキスト ボックス 3">
            <a:extLst>
              <a:ext uri="{FF2B5EF4-FFF2-40B4-BE49-F238E27FC236}">
                <a16:creationId xmlns:a16="http://schemas.microsoft.com/office/drawing/2014/main" id="{5B896BBB-6F78-9BF4-EDF0-D7C45B9EF2E0}"/>
              </a:ext>
            </a:extLst>
          </p:cNvPr>
          <p:cNvSpPr txBox="1"/>
          <p:nvPr/>
        </p:nvSpPr>
        <p:spPr>
          <a:xfrm>
            <a:off x="5071533" y="412327"/>
            <a:ext cx="4995334" cy="1062920"/>
          </a:xfrm>
          <a:prstGeom prst="rect">
            <a:avLst/>
          </a:prstGeom>
          <a:noFill/>
        </p:spPr>
        <p:txBody>
          <a:bodyPr wrap="square" lIns="0" tIns="0" rIns="0" bIns="0" rtlCol="0">
            <a:spAutoFit/>
          </a:bodyPr>
          <a:lstStyle/>
          <a:p>
            <a:pPr algn="just">
              <a:lnSpc>
                <a:spcPct val="145000"/>
              </a:lnSpc>
            </a:pPr>
            <a:endParaRPr lang="ja-JP" altLang="en-US" sz="970" b="1" spc="-20">
              <a:latin typeface="Yu Gothic" panose="020B0400000000000000" pitchFamily="34" charset="-128"/>
              <a:ea typeface="Yu Gothic" panose="020B0400000000000000" pitchFamily="34" charset="-128"/>
            </a:endParaRPr>
          </a:p>
          <a:p>
            <a:pPr algn="just">
              <a:lnSpc>
                <a:spcPct val="145000"/>
              </a:lnSpc>
            </a:pPr>
            <a:endParaRPr lang="ja-JP" altLang="en-US" sz="970" b="1" spc="-20">
              <a:latin typeface="Yu Gothic" panose="020B0400000000000000" pitchFamily="34" charset="-128"/>
              <a:ea typeface="Yu Gothic" panose="020B0400000000000000" pitchFamily="34" charset="-128"/>
            </a:endParaRPr>
          </a:p>
          <a:p>
            <a:pPr algn="just">
              <a:lnSpc>
                <a:spcPct val="145000"/>
              </a:lnSpc>
            </a:pPr>
            <a:r>
              <a:rPr lang="ja-JP" altLang="en-US" sz="970" b="1" spc="-20">
                <a:latin typeface="Yu Gothic" panose="020B0400000000000000" pitchFamily="34" charset="-128"/>
                <a:ea typeface="Yu Gothic" panose="020B0400000000000000" pitchFamily="34" charset="-128"/>
              </a:rPr>
              <a:t>紙の新聞や新聞広告を見てネットで調べることがある人は全体の</a:t>
            </a:r>
            <a:r>
              <a:rPr lang="en-US" altLang="ja-JP" sz="970" b="1" spc="-20" dirty="0">
                <a:latin typeface="Yu Gothic" panose="020B0400000000000000" pitchFamily="34" charset="-128"/>
                <a:ea typeface="Yu Gothic" panose="020B0400000000000000" pitchFamily="34" charset="-128"/>
              </a:rPr>
              <a:t>27.8</a:t>
            </a:r>
            <a:r>
              <a:rPr lang="ja-JP" altLang="en-US" sz="970" b="1" spc="-20">
                <a:latin typeface="Yu Gothic" panose="020B0400000000000000" pitchFamily="34" charset="-128"/>
                <a:ea typeface="Yu Gothic" panose="020B0400000000000000" pitchFamily="34" charset="-128"/>
              </a:rPr>
              <a:t>％でした。これに対し、新聞・ネット利用者の</a:t>
            </a:r>
            <a:r>
              <a:rPr lang="en-US" altLang="ja-JP" sz="970" b="1" spc="-20" dirty="0">
                <a:latin typeface="Yu Gothic" panose="020B0400000000000000" pitchFamily="34" charset="-128"/>
                <a:ea typeface="Yu Gothic" panose="020B0400000000000000" pitchFamily="34" charset="-128"/>
              </a:rPr>
              <a:t>51.6</a:t>
            </a:r>
            <a:r>
              <a:rPr lang="ja-JP" altLang="en-US" sz="970" b="1" spc="-20">
                <a:latin typeface="Yu Gothic" panose="020B0400000000000000" pitchFamily="34" charset="-128"/>
                <a:ea typeface="Yu Gothic" panose="020B0400000000000000" pitchFamily="34" charset="-128"/>
              </a:rPr>
              <a:t>％は紙の新聞や新聞広告を見てネットで調べることがあると回答しており、新聞や新聞広告を情報収集のきっかけにしていることがうかがえます。</a:t>
            </a:r>
            <a:endParaRPr lang="ja-JP" altLang="en-US" sz="970" b="1" spc="-20" dirty="0">
              <a:latin typeface="Yu Gothic" panose="020B0400000000000000" pitchFamily="34" charset="-128"/>
              <a:ea typeface="Yu Gothic" panose="020B0400000000000000" pitchFamily="34" charset="-128"/>
            </a:endParaRPr>
          </a:p>
        </p:txBody>
      </p:sp>
      <p:sp>
        <p:nvSpPr>
          <p:cNvPr id="5" name="テキスト ボックス 4">
            <a:extLst>
              <a:ext uri="{FF2B5EF4-FFF2-40B4-BE49-F238E27FC236}">
                <a16:creationId xmlns:a16="http://schemas.microsoft.com/office/drawing/2014/main" id="{C0238323-2F4E-7A2A-5BBA-DF43E65BFD01}"/>
              </a:ext>
            </a:extLst>
          </p:cNvPr>
          <p:cNvSpPr txBox="1"/>
          <p:nvPr/>
        </p:nvSpPr>
        <p:spPr>
          <a:xfrm>
            <a:off x="555503" y="1183217"/>
            <a:ext cx="4046390" cy="348429"/>
          </a:xfrm>
          <a:prstGeom prst="rect">
            <a:avLst/>
          </a:prstGeom>
          <a:noFill/>
        </p:spPr>
        <p:txBody>
          <a:bodyPr wrap="square" lIns="0" tIns="0" rIns="0" bIns="0" rtlCol="0" anchor="t">
            <a:spAutoFit/>
          </a:bodyPr>
          <a:lstStyle/>
          <a:p>
            <a:pPr algn="just">
              <a:lnSpc>
                <a:spcPct val="120000"/>
              </a:lnSpc>
            </a:pPr>
            <a:r>
              <a:rPr lang="ja-JP" altLang="en-US" sz="1950" b="1">
                <a:solidFill>
                  <a:srgbClr val="0090AC"/>
                </a:solidFill>
                <a:latin typeface="Yu Gothic" panose="020B0400000000000000" pitchFamily="34" charset="-128"/>
                <a:ea typeface="Yu Gothic" panose="020B0400000000000000" pitchFamily="34" charset="-128"/>
              </a:rPr>
              <a:t>新聞を起点にネットで情報収集</a:t>
            </a:r>
          </a:p>
        </p:txBody>
      </p:sp>
      <p:pic>
        <p:nvPicPr>
          <p:cNvPr id="8" name="図 7" descr="タイムライン&#10;&#10;AI によって生成されたコンテンツは間違っている可能性があります。">
            <a:extLst>
              <a:ext uri="{FF2B5EF4-FFF2-40B4-BE49-F238E27FC236}">
                <a16:creationId xmlns:a16="http://schemas.microsoft.com/office/drawing/2014/main" id="{B6F399FD-F5ED-6731-0FBB-0C9221B862D5}"/>
              </a:ext>
            </a:extLst>
          </p:cNvPr>
          <p:cNvPicPr>
            <a:picLocks noChangeAspect="1"/>
          </p:cNvPicPr>
          <p:nvPr/>
        </p:nvPicPr>
        <p:blipFill>
          <a:blip r:embed="rId4"/>
          <a:stretch>
            <a:fillRect/>
          </a:stretch>
        </p:blipFill>
        <p:spPr>
          <a:xfrm>
            <a:off x="843688" y="2237615"/>
            <a:ext cx="8989287" cy="4519320"/>
          </a:xfrm>
          <a:prstGeom prst="rect">
            <a:avLst/>
          </a:prstGeom>
        </p:spPr>
      </p:pic>
    </p:spTree>
    <p:extLst>
      <p:ext uri="{BB962C8B-B14F-4D97-AF65-F5344CB8AC3E}">
        <p14:creationId xmlns:p14="http://schemas.microsoft.com/office/powerpoint/2010/main" val="234985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EE9C24E-95BE-C94F-D05E-6788FA3B48C2}"/>
              </a:ext>
            </a:extLst>
          </p:cNvPr>
          <p:cNvSpPr txBox="1"/>
          <p:nvPr/>
        </p:nvSpPr>
        <p:spPr>
          <a:xfrm>
            <a:off x="10173173" y="7184360"/>
            <a:ext cx="317142" cy="246221"/>
          </a:xfrm>
          <a:prstGeom prst="rect">
            <a:avLst/>
          </a:prstGeom>
          <a:noFill/>
        </p:spPr>
        <p:txBody>
          <a:bodyPr wrap="square" rtlCol="0">
            <a:spAutoFit/>
          </a:bodyPr>
          <a:lstStyle/>
          <a:p>
            <a:pPr algn="ctr"/>
            <a:r>
              <a:rPr lang="en-US" altLang="ja-JP" sz="1000" dirty="0"/>
              <a:t>13</a:t>
            </a:r>
            <a:endParaRPr kumimoji="1" lang="ja-JP" altLang="en-US" sz="1000"/>
          </a:p>
        </p:txBody>
      </p:sp>
      <p:pic>
        <p:nvPicPr>
          <p:cNvPr id="4" name="図 3">
            <a:extLst>
              <a:ext uri="{FF2B5EF4-FFF2-40B4-BE49-F238E27FC236}">
                <a16:creationId xmlns:a16="http://schemas.microsoft.com/office/drawing/2014/main" id="{D68BA689-EAD0-6712-6812-1BB3F1A71E71}"/>
              </a:ext>
            </a:extLst>
          </p:cNvPr>
          <p:cNvPicPr>
            <a:picLocks noChangeAspect="1"/>
          </p:cNvPicPr>
          <p:nvPr/>
        </p:nvPicPr>
        <p:blipFill>
          <a:blip r:embed="rId2"/>
          <a:stretch>
            <a:fillRect/>
          </a:stretch>
        </p:blipFill>
        <p:spPr>
          <a:xfrm>
            <a:off x="-1" y="0"/>
            <a:ext cx="10697893" cy="7559675"/>
          </a:xfrm>
          <a:prstGeom prst="rect">
            <a:avLst/>
          </a:prstGeom>
        </p:spPr>
      </p:pic>
      <p:sp>
        <p:nvSpPr>
          <p:cNvPr id="5" name="テキスト ボックス 4">
            <a:extLst>
              <a:ext uri="{FF2B5EF4-FFF2-40B4-BE49-F238E27FC236}">
                <a16:creationId xmlns:a16="http://schemas.microsoft.com/office/drawing/2014/main" id="{7CCB7511-597E-6673-889C-47DF9EAECF3F}"/>
              </a:ext>
            </a:extLst>
          </p:cNvPr>
          <p:cNvSpPr txBox="1"/>
          <p:nvPr/>
        </p:nvSpPr>
        <p:spPr>
          <a:xfrm>
            <a:off x="2990694" y="1977154"/>
            <a:ext cx="5344783" cy="609782"/>
          </a:xfrm>
          <a:prstGeom prst="rect">
            <a:avLst/>
          </a:prstGeom>
          <a:noFill/>
        </p:spPr>
        <p:txBody>
          <a:bodyPr wrap="square" lIns="0" tIns="0" rIns="0" bIns="0" rtlCol="0" anchor="t">
            <a:spAutoFit/>
          </a:bodyPr>
          <a:lstStyle/>
          <a:p>
            <a:pPr algn="just">
              <a:lnSpc>
                <a:spcPct val="120000"/>
              </a:lnSpc>
            </a:pPr>
            <a:r>
              <a:rPr lang="ja-JP" altLang="en-US" sz="3500" b="1">
                <a:solidFill>
                  <a:srgbClr val="0090AC"/>
                </a:solidFill>
                <a:latin typeface="Yu Gothic" panose="020B0400000000000000" pitchFamily="34" charset="-128"/>
                <a:ea typeface="Yu Gothic" panose="020B0400000000000000" pitchFamily="34" charset="-128"/>
              </a:rPr>
              <a:t>新聞</a:t>
            </a:r>
            <a:r>
              <a:rPr lang="ja-JP" altLang="en-US" sz="3500" b="1" spc="-300">
                <a:solidFill>
                  <a:srgbClr val="0090AC"/>
                </a:solidFill>
                <a:latin typeface="Yu Gothic" panose="020B0400000000000000" pitchFamily="34" charset="-128"/>
                <a:ea typeface="Yu Gothic" panose="020B0400000000000000" pitchFamily="34" charset="-128"/>
              </a:rPr>
              <a:t>メディアの特性</a:t>
            </a:r>
            <a:endParaRPr lang="ja-JP" altLang="en-US" sz="3500" b="1">
              <a:solidFill>
                <a:srgbClr val="0090AC"/>
              </a:solidFill>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EFAB84E1-02F8-885C-1753-5A268E4FCD95}"/>
              </a:ext>
            </a:extLst>
          </p:cNvPr>
          <p:cNvSpPr txBox="1"/>
          <p:nvPr/>
        </p:nvSpPr>
        <p:spPr>
          <a:xfrm>
            <a:off x="3009944" y="4456270"/>
            <a:ext cx="2967662" cy="2208938"/>
          </a:xfrm>
          <a:prstGeom prst="rect">
            <a:avLst/>
          </a:prstGeom>
          <a:noFill/>
        </p:spPr>
        <p:txBody>
          <a:bodyPr wrap="square" lIns="0" tIns="0" rIns="0" bIns="0" rtlCol="0">
            <a:spAutoFit/>
          </a:bodyPr>
          <a:lstStyle/>
          <a:p>
            <a:pPr algn="just">
              <a:lnSpc>
                <a:spcPct val="170000"/>
              </a:lnSpc>
            </a:pPr>
            <a:r>
              <a:rPr lang="ja-JP" altLang="en-US" sz="950">
                <a:solidFill>
                  <a:srgbClr val="0090AC"/>
                </a:solidFill>
                <a:latin typeface="+mn-ea"/>
              </a:rPr>
              <a:t>■</a:t>
            </a:r>
            <a:r>
              <a:rPr lang="ja-JP" altLang="en-US" sz="950">
                <a:latin typeface="+mn-ea"/>
              </a:rPr>
              <a:t> ２人に１人が新聞の情報に日々接触</a:t>
            </a:r>
          </a:p>
          <a:p>
            <a:pPr algn="just">
              <a:lnSpc>
                <a:spcPct val="170000"/>
              </a:lnSpc>
            </a:pPr>
            <a:r>
              <a:rPr lang="ja-JP" altLang="en-US" sz="950">
                <a:solidFill>
                  <a:srgbClr val="0090AC"/>
                </a:solidFill>
                <a:latin typeface="+mn-ea"/>
              </a:rPr>
              <a:t>■</a:t>
            </a:r>
            <a:r>
              <a:rPr lang="ja-JP" altLang="en-US" sz="950">
                <a:latin typeface="+mn-ea"/>
              </a:rPr>
              <a:t>生活に必要な情報を届ける新聞</a:t>
            </a:r>
            <a:endParaRPr lang="en-US" altLang="ja-JP" sz="950" dirty="0">
              <a:latin typeface="+mn-ea"/>
            </a:endParaRPr>
          </a:p>
          <a:p>
            <a:pPr algn="just">
              <a:lnSpc>
                <a:spcPct val="170000"/>
              </a:lnSpc>
            </a:pPr>
            <a:r>
              <a:rPr lang="ja-JP" altLang="en-US" sz="950">
                <a:solidFill>
                  <a:srgbClr val="0090AC"/>
                </a:solidFill>
                <a:latin typeface="+mn-ea"/>
              </a:rPr>
              <a:t>■</a:t>
            </a:r>
            <a:r>
              <a:rPr lang="ja-JP" altLang="en-US" sz="950">
                <a:latin typeface="+mn-ea"/>
              </a:rPr>
              <a:t>新聞は「知的」「正確・信頼性」を評価</a:t>
            </a:r>
            <a:endParaRPr lang="en-US" altLang="ja-JP" sz="950" dirty="0">
              <a:latin typeface="+mn-ea"/>
            </a:endParaRPr>
          </a:p>
          <a:p>
            <a:pPr algn="just">
              <a:lnSpc>
                <a:spcPct val="170000"/>
              </a:lnSpc>
            </a:pPr>
            <a:r>
              <a:rPr lang="ja-JP" altLang="en-US" sz="950">
                <a:solidFill>
                  <a:srgbClr val="0090AC"/>
                </a:solidFill>
                <a:latin typeface="+mn-ea"/>
              </a:rPr>
              <a:t>■</a:t>
            </a:r>
            <a:r>
              <a:rPr lang="ja-JP" altLang="en-US" sz="950">
                <a:latin typeface="+mn-ea"/>
              </a:rPr>
              <a:t>ネット上で最も信頼される新聞社発の情報</a:t>
            </a:r>
            <a:endParaRPr lang="en-US" altLang="ja-JP" sz="950" dirty="0">
              <a:latin typeface="+mn-ea"/>
            </a:endParaRPr>
          </a:p>
          <a:p>
            <a:pPr algn="just">
              <a:lnSpc>
                <a:spcPct val="170000"/>
              </a:lnSpc>
            </a:pPr>
            <a:r>
              <a:rPr lang="ja-JP" altLang="en-US" sz="950">
                <a:solidFill>
                  <a:srgbClr val="0090AC"/>
                </a:solidFill>
                <a:latin typeface="+mn-ea"/>
              </a:rPr>
              <a:t>■</a:t>
            </a:r>
            <a:r>
              <a:rPr lang="ja-JP" altLang="en-US" sz="950">
                <a:latin typeface="+mn-ea"/>
              </a:rPr>
              <a:t>注意しつつ接するネット広告</a:t>
            </a:r>
            <a:endParaRPr lang="en-US" altLang="ja-JP" sz="950" dirty="0">
              <a:latin typeface="+mn-ea"/>
            </a:endParaRPr>
          </a:p>
          <a:p>
            <a:pPr algn="just">
              <a:lnSpc>
                <a:spcPct val="170000"/>
              </a:lnSpc>
            </a:pPr>
            <a:r>
              <a:rPr lang="ja-JP" altLang="en-US" sz="950">
                <a:solidFill>
                  <a:srgbClr val="0090AC"/>
                </a:solidFill>
                <a:latin typeface="+mn-ea"/>
              </a:rPr>
              <a:t>■</a:t>
            </a:r>
            <a:r>
              <a:rPr lang="ja-JP" altLang="en-US" sz="950">
                <a:latin typeface="+mn-ea"/>
              </a:rPr>
              <a:t>社会課題への取り組み訴求に適した新聞広告</a:t>
            </a:r>
            <a:endParaRPr lang="en-US" altLang="ja-JP" sz="950" dirty="0">
              <a:latin typeface="+mn-ea"/>
            </a:endParaRPr>
          </a:p>
          <a:p>
            <a:pPr algn="just">
              <a:lnSpc>
                <a:spcPct val="170000"/>
              </a:lnSpc>
            </a:pPr>
            <a:r>
              <a:rPr lang="ja-JP" altLang="en-US" sz="950">
                <a:solidFill>
                  <a:srgbClr val="0090AC"/>
                </a:solidFill>
                <a:latin typeface="+mn-ea"/>
              </a:rPr>
              <a:t>■</a:t>
            </a:r>
            <a:r>
              <a:rPr lang="ja-JP" altLang="en-US" sz="950">
                <a:latin typeface="+mn-ea"/>
              </a:rPr>
              <a:t>購入・利用を後押しする新聞広告</a:t>
            </a:r>
            <a:endParaRPr lang="en-US" altLang="ja-JP" sz="950" dirty="0">
              <a:latin typeface="+mn-ea"/>
            </a:endParaRPr>
          </a:p>
          <a:p>
            <a:pPr algn="just">
              <a:lnSpc>
                <a:spcPct val="170000"/>
              </a:lnSpc>
            </a:pPr>
            <a:r>
              <a:rPr lang="ja-JP" altLang="en-US" sz="950">
                <a:solidFill>
                  <a:srgbClr val="0090AC"/>
                </a:solidFill>
                <a:latin typeface="+mn-ea"/>
              </a:rPr>
              <a:t>■</a:t>
            </a:r>
            <a:r>
              <a:rPr lang="ja-JP" altLang="en-US" sz="950">
                <a:latin typeface="+mn-ea"/>
              </a:rPr>
              <a:t>長期購読が多い新聞読者</a:t>
            </a:r>
          </a:p>
          <a:p>
            <a:pPr algn="just">
              <a:lnSpc>
                <a:spcPct val="170000"/>
              </a:lnSpc>
            </a:pPr>
            <a:endParaRPr lang="ja-JP" altLang="en-US" sz="950">
              <a:latin typeface="+mn-ea"/>
            </a:endParaRPr>
          </a:p>
        </p:txBody>
      </p:sp>
      <p:sp>
        <p:nvSpPr>
          <p:cNvPr id="8" name="テキスト ボックス 7">
            <a:extLst>
              <a:ext uri="{FF2B5EF4-FFF2-40B4-BE49-F238E27FC236}">
                <a16:creationId xmlns:a16="http://schemas.microsoft.com/office/drawing/2014/main" id="{D940320C-F77A-9634-D479-ABF6A13F9AD6}"/>
              </a:ext>
            </a:extLst>
          </p:cNvPr>
          <p:cNvSpPr txBox="1"/>
          <p:nvPr/>
        </p:nvSpPr>
        <p:spPr>
          <a:xfrm>
            <a:off x="3019568" y="2956885"/>
            <a:ext cx="5749045" cy="468846"/>
          </a:xfrm>
          <a:prstGeom prst="rect">
            <a:avLst/>
          </a:prstGeom>
          <a:noFill/>
        </p:spPr>
        <p:txBody>
          <a:bodyPr wrap="square" lIns="0" tIns="0" rIns="0" bIns="0" rtlCol="0">
            <a:spAutoFit/>
          </a:bodyPr>
          <a:lstStyle/>
          <a:p>
            <a:pPr algn="just">
              <a:lnSpc>
                <a:spcPct val="145000"/>
              </a:lnSpc>
            </a:pPr>
            <a:r>
              <a:rPr lang="ja-JP" altLang="en-US" sz="1100" b="1">
                <a:latin typeface="Yu Gothic" panose="020B0400000000000000" pitchFamily="34" charset="-128"/>
                <a:ea typeface="Yu Gothic" panose="020B0400000000000000" pitchFamily="34" charset="-128"/>
              </a:rPr>
              <a:t>生活者のメディアの接触状況や印象・評価などを尋ねました。</a:t>
            </a:r>
          </a:p>
          <a:p>
            <a:pPr algn="just">
              <a:lnSpc>
                <a:spcPct val="145000"/>
              </a:lnSpc>
            </a:pPr>
            <a:r>
              <a:rPr lang="ja-JP" altLang="en-US" sz="1100" b="1">
                <a:latin typeface="Yu Gothic" panose="020B0400000000000000" pitchFamily="34" charset="-128"/>
                <a:ea typeface="Yu Gothic" panose="020B0400000000000000" pitchFamily="34" charset="-128"/>
              </a:rPr>
              <a:t>本調査で明らかになった新聞や新聞広告の特長を、トピック別に紹介します。</a:t>
            </a:r>
          </a:p>
        </p:txBody>
      </p:sp>
      <p:sp>
        <p:nvSpPr>
          <p:cNvPr id="16" name="テキスト ボックス 15">
            <a:extLst>
              <a:ext uri="{FF2B5EF4-FFF2-40B4-BE49-F238E27FC236}">
                <a16:creationId xmlns:a16="http://schemas.microsoft.com/office/drawing/2014/main" id="{5E5A6A3A-FD22-3760-C536-FCF2470A1FE7}"/>
              </a:ext>
            </a:extLst>
          </p:cNvPr>
          <p:cNvSpPr txBox="1"/>
          <p:nvPr/>
        </p:nvSpPr>
        <p:spPr>
          <a:xfrm>
            <a:off x="3019568" y="3524776"/>
            <a:ext cx="5749045" cy="122021"/>
          </a:xfrm>
          <a:prstGeom prst="rect">
            <a:avLst/>
          </a:prstGeom>
          <a:noFill/>
        </p:spPr>
        <p:txBody>
          <a:bodyPr wrap="square" lIns="0" tIns="0" rIns="0" bIns="0" rtlCol="0">
            <a:spAutoFit/>
          </a:bodyPr>
          <a:lstStyle/>
          <a:p>
            <a:pPr algn="just">
              <a:lnSpc>
                <a:spcPct val="145000"/>
              </a:lnSpc>
            </a:pPr>
            <a:r>
              <a:rPr lang="en-US" altLang="ja-JP" sz="600" dirty="0">
                <a:latin typeface="+mn-ea"/>
              </a:rPr>
              <a:t>※</a:t>
            </a:r>
            <a:r>
              <a:rPr lang="ja-JP" altLang="en-US" sz="600">
                <a:latin typeface="+mn-ea"/>
              </a:rPr>
              <a:t>四捨五入のため、スコアの合計が</a:t>
            </a:r>
            <a:r>
              <a:rPr lang="en-US" altLang="ja-JP" sz="600" dirty="0">
                <a:latin typeface="+mn-ea"/>
              </a:rPr>
              <a:t>100</a:t>
            </a:r>
            <a:r>
              <a:rPr lang="ja-JP" altLang="en-US" sz="600">
                <a:latin typeface="+mn-ea"/>
              </a:rPr>
              <a:t>にならない場合があります</a:t>
            </a:r>
            <a:endParaRPr lang="ja-JP" altLang="en-US" sz="600" b="1">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940772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A5001DD5-F186-F563-D8C3-925D1157965A}"/>
              </a:ext>
            </a:extLst>
          </p:cNvPr>
          <p:cNvPicPr>
            <a:picLocks noChangeAspect="1"/>
          </p:cNvPicPr>
          <p:nvPr/>
        </p:nvPicPr>
        <p:blipFill>
          <a:blip r:embed="rId2"/>
          <a:stretch>
            <a:fillRect/>
          </a:stretch>
        </p:blipFill>
        <p:spPr>
          <a:xfrm>
            <a:off x="-1" y="-5079"/>
            <a:ext cx="10691813" cy="1752339"/>
          </a:xfrm>
          <a:prstGeom prst="rect">
            <a:avLst/>
          </a:prstGeom>
        </p:spPr>
      </p:pic>
      <p:sp>
        <p:nvSpPr>
          <p:cNvPr id="3" name="テキスト ボックス 2">
            <a:extLst>
              <a:ext uri="{FF2B5EF4-FFF2-40B4-BE49-F238E27FC236}">
                <a16:creationId xmlns:a16="http://schemas.microsoft.com/office/drawing/2014/main" id="{F299ED6A-8BD5-8E4B-409A-82C275524526}"/>
              </a:ext>
            </a:extLst>
          </p:cNvPr>
          <p:cNvSpPr txBox="1"/>
          <p:nvPr/>
        </p:nvSpPr>
        <p:spPr>
          <a:xfrm>
            <a:off x="10173173" y="7184360"/>
            <a:ext cx="317142" cy="246221"/>
          </a:xfrm>
          <a:prstGeom prst="rect">
            <a:avLst/>
          </a:prstGeom>
          <a:noFill/>
        </p:spPr>
        <p:txBody>
          <a:bodyPr wrap="square" rtlCol="0">
            <a:spAutoFit/>
          </a:bodyPr>
          <a:lstStyle/>
          <a:p>
            <a:pPr algn="ctr"/>
            <a:r>
              <a:rPr lang="en-US" altLang="ja-JP" sz="1000" dirty="0"/>
              <a:t>14</a:t>
            </a:r>
            <a:endParaRPr kumimoji="1" lang="ja-JP" altLang="en-US" sz="1000"/>
          </a:p>
        </p:txBody>
      </p:sp>
      <p:sp>
        <p:nvSpPr>
          <p:cNvPr id="4" name="テキスト ボックス 3">
            <a:extLst>
              <a:ext uri="{FF2B5EF4-FFF2-40B4-BE49-F238E27FC236}">
                <a16:creationId xmlns:a16="http://schemas.microsoft.com/office/drawing/2014/main" id="{D25A7D2A-CF11-DE09-58CF-E1B3307AB41B}"/>
              </a:ext>
            </a:extLst>
          </p:cNvPr>
          <p:cNvSpPr txBox="1"/>
          <p:nvPr/>
        </p:nvSpPr>
        <p:spPr>
          <a:xfrm>
            <a:off x="5216893" y="412327"/>
            <a:ext cx="4849974" cy="1062920"/>
          </a:xfrm>
          <a:prstGeom prst="rect">
            <a:avLst/>
          </a:prstGeom>
          <a:noFill/>
        </p:spPr>
        <p:txBody>
          <a:bodyPr wrap="square" lIns="0" tIns="0" rIns="0" bIns="0" rtlCol="0">
            <a:spAutoFit/>
          </a:bodyPr>
          <a:lstStyle/>
          <a:p>
            <a:pPr algn="just">
              <a:lnSpc>
                <a:spcPct val="145000"/>
              </a:lnSpc>
            </a:pPr>
            <a:endParaRPr lang="ja-JP" altLang="en-US" sz="970" b="1" spc="-20">
              <a:latin typeface="Yu Gothic" panose="020B0400000000000000" pitchFamily="34" charset="-128"/>
              <a:ea typeface="Yu Gothic" panose="020B0400000000000000" pitchFamily="34" charset="-128"/>
            </a:endParaRPr>
          </a:p>
          <a:p>
            <a:pPr algn="just">
              <a:lnSpc>
                <a:spcPct val="145000"/>
              </a:lnSpc>
            </a:pPr>
            <a:r>
              <a:rPr lang="ja-JP" altLang="en-US" sz="970" b="1" spc="-20">
                <a:latin typeface="Yu Gothic" panose="020B0400000000000000" pitchFamily="34" charset="-128"/>
                <a:ea typeface="Yu Gothic" panose="020B0400000000000000" pitchFamily="34" charset="-128"/>
              </a:rPr>
              <a:t>新聞の情報に毎日接触する人は</a:t>
            </a:r>
            <a:r>
              <a:rPr lang="en-US" altLang="ja-JP" sz="970" b="1" spc="-20" dirty="0">
                <a:latin typeface="Yu Gothic" panose="020B0400000000000000" pitchFamily="34" charset="-128"/>
                <a:ea typeface="Yu Gothic" panose="020B0400000000000000" pitchFamily="34" charset="-128"/>
              </a:rPr>
              <a:t>40.3</a:t>
            </a:r>
            <a:r>
              <a:rPr lang="ja-JP" altLang="en-US" sz="970" b="1" spc="-20">
                <a:latin typeface="Yu Gothic" panose="020B0400000000000000" pitchFamily="34" charset="-128"/>
                <a:ea typeface="Yu Gothic" panose="020B0400000000000000" pitchFamily="34" charset="-128"/>
              </a:rPr>
              <a:t>％で、週に１日以上接触する人を含め２人に１人が新聞の情報を入手しています。新聞社がニュースを提供することが多いインターネットにも</a:t>
            </a:r>
            <a:r>
              <a:rPr lang="en-US" altLang="ja-JP" sz="970" b="1" spc="-20" dirty="0">
                <a:latin typeface="Yu Gothic" panose="020B0400000000000000" pitchFamily="34" charset="-128"/>
                <a:ea typeface="Yu Gothic" panose="020B0400000000000000" pitchFamily="34" charset="-128"/>
              </a:rPr>
              <a:t>73.4</a:t>
            </a:r>
            <a:r>
              <a:rPr lang="ja-JP" altLang="en-US" sz="970" b="1" spc="-20">
                <a:latin typeface="Yu Gothic" panose="020B0400000000000000" pitchFamily="34" charset="-128"/>
                <a:ea typeface="Yu Gothic" panose="020B0400000000000000" pitchFamily="34" charset="-128"/>
              </a:rPr>
              <a:t>％が毎日接触しており、メディア環境が多様化する中で、新聞は人々の生活に引き続き重要な情報源となっています。</a:t>
            </a:r>
          </a:p>
        </p:txBody>
      </p:sp>
      <p:sp>
        <p:nvSpPr>
          <p:cNvPr id="5" name="テキスト ボックス 4">
            <a:extLst>
              <a:ext uri="{FF2B5EF4-FFF2-40B4-BE49-F238E27FC236}">
                <a16:creationId xmlns:a16="http://schemas.microsoft.com/office/drawing/2014/main" id="{20C893F1-1177-4815-18CB-28DD28ED786C}"/>
              </a:ext>
            </a:extLst>
          </p:cNvPr>
          <p:cNvSpPr txBox="1"/>
          <p:nvPr/>
        </p:nvSpPr>
        <p:spPr>
          <a:xfrm>
            <a:off x="555503" y="1183217"/>
            <a:ext cx="4046390" cy="348429"/>
          </a:xfrm>
          <a:prstGeom prst="rect">
            <a:avLst/>
          </a:prstGeom>
          <a:noFill/>
        </p:spPr>
        <p:txBody>
          <a:bodyPr wrap="square" lIns="0" tIns="0" rIns="0" bIns="0" rtlCol="0" anchor="t">
            <a:spAutoFit/>
          </a:bodyPr>
          <a:lstStyle/>
          <a:p>
            <a:pPr algn="just">
              <a:lnSpc>
                <a:spcPct val="120000"/>
              </a:lnSpc>
            </a:pPr>
            <a:r>
              <a:rPr lang="ja-JP" altLang="en-US" sz="1950" b="1">
                <a:solidFill>
                  <a:srgbClr val="0090AC"/>
                </a:solidFill>
                <a:latin typeface="Yu Gothic" panose="020B0400000000000000" pitchFamily="34" charset="-128"/>
                <a:ea typeface="Yu Gothic" panose="020B0400000000000000" pitchFamily="34" charset="-128"/>
              </a:rPr>
              <a:t>２人に１人が新聞の情報に日々接触</a:t>
            </a:r>
          </a:p>
        </p:txBody>
      </p:sp>
      <p:pic>
        <p:nvPicPr>
          <p:cNvPr id="10" name="図 9" descr="ダイアグラム&#10;&#10;AI によって生成されたコンテンツは間違っている可能性があります。">
            <a:extLst>
              <a:ext uri="{FF2B5EF4-FFF2-40B4-BE49-F238E27FC236}">
                <a16:creationId xmlns:a16="http://schemas.microsoft.com/office/drawing/2014/main" id="{44A4FA39-4489-609E-91BC-231DFA6660CB}"/>
              </a:ext>
            </a:extLst>
          </p:cNvPr>
          <p:cNvPicPr>
            <a:picLocks noChangeAspect="1"/>
          </p:cNvPicPr>
          <p:nvPr/>
        </p:nvPicPr>
        <p:blipFill>
          <a:blip r:embed="rId3">
            <a:alphaModFix/>
          </a:blip>
          <a:stretch>
            <a:fillRect/>
          </a:stretch>
        </p:blipFill>
        <p:spPr>
          <a:xfrm>
            <a:off x="6421476" y="4899856"/>
            <a:ext cx="3342640" cy="2368296"/>
          </a:xfrm>
          <a:prstGeom prst="rect">
            <a:avLst/>
          </a:prstGeom>
        </p:spPr>
      </p:pic>
      <p:pic>
        <p:nvPicPr>
          <p:cNvPr id="14" name="図 13" descr="グラフ&#10;&#10;AI によって生成されたコンテンツは間違っている可能性があります。">
            <a:extLst>
              <a:ext uri="{FF2B5EF4-FFF2-40B4-BE49-F238E27FC236}">
                <a16:creationId xmlns:a16="http://schemas.microsoft.com/office/drawing/2014/main" id="{70F42DFF-D176-688B-7013-6AC237BEA61C}"/>
              </a:ext>
            </a:extLst>
          </p:cNvPr>
          <p:cNvPicPr>
            <a:picLocks noChangeAspect="1"/>
          </p:cNvPicPr>
          <p:nvPr/>
        </p:nvPicPr>
        <p:blipFill>
          <a:blip r:embed="rId4">
            <a:alphaModFix/>
          </a:blip>
          <a:stretch>
            <a:fillRect/>
          </a:stretch>
        </p:blipFill>
        <p:spPr>
          <a:xfrm>
            <a:off x="3740178" y="4899856"/>
            <a:ext cx="2738120" cy="2368296"/>
          </a:xfrm>
          <a:prstGeom prst="rect">
            <a:avLst/>
          </a:prstGeom>
        </p:spPr>
      </p:pic>
      <p:pic>
        <p:nvPicPr>
          <p:cNvPr id="16" name="図 15" descr="グラフ, サンバースト図&#10;&#10;AI によって生成されたコンテンツは間違っている可能性があります。">
            <a:extLst>
              <a:ext uri="{FF2B5EF4-FFF2-40B4-BE49-F238E27FC236}">
                <a16:creationId xmlns:a16="http://schemas.microsoft.com/office/drawing/2014/main" id="{3117874A-205C-3878-285C-CD2B52EDCFB4}"/>
              </a:ext>
            </a:extLst>
          </p:cNvPr>
          <p:cNvPicPr>
            <a:picLocks noChangeAspect="1"/>
          </p:cNvPicPr>
          <p:nvPr/>
        </p:nvPicPr>
        <p:blipFill>
          <a:blip r:embed="rId5">
            <a:alphaModFix/>
          </a:blip>
          <a:stretch>
            <a:fillRect/>
          </a:stretch>
        </p:blipFill>
        <p:spPr>
          <a:xfrm>
            <a:off x="918072" y="4890231"/>
            <a:ext cx="2759456" cy="2368296"/>
          </a:xfrm>
          <a:prstGeom prst="rect">
            <a:avLst/>
          </a:prstGeom>
        </p:spPr>
      </p:pic>
      <p:pic>
        <p:nvPicPr>
          <p:cNvPr id="18" name="図 17" descr="グラフ, サンバースト図&#10;&#10;AI によって生成されたコンテンツは間違っている可能性があります。">
            <a:extLst>
              <a:ext uri="{FF2B5EF4-FFF2-40B4-BE49-F238E27FC236}">
                <a16:creationId xmlns:a16="http://schemas.microsoft.com/office/drawing/2014/main" id="{0153DEAC-5362-D9F8-6326-38813789E069}"/>
              </a:ext>
            </a:extLst>
          </p:cNvPr>
          <p:cNvPicPr>
            <a:picLocks noChangeAspect="1"/>
          </p:cNvPicPr>
          <p:nvPr/>
        </p:nvPicPr>
        <p:blipFill>
          <a:blip r:embed="rId6">
            <a:alphaModFix/>
          </a:blip>
          <a:stretch>
            <a:fillRect/>
          </a:stretch>
        </p:blipFill>
        <p:spPr>
          <a:xfrm>
            <a:off x="7471344" y="2081152"/>
            <a:ext cx="2375408" cy="2474976"/>
          </a:xfrm>
          <a:prstGeom prst="rect">
            <a:avLst/>
          </a:prstGeom>
        </p:spPr>
      </p:pic>
      <p:pic>
        <p:nvPicPr>
          <p:cNvPr id="20" name="図 19" descr="グラフ, サンバースト図&#10;&#10;AI によって生成されたコンテンツは間違っている可能性があります。">
            <a:extLst>
              <a:ext uri="{FF2B5EF4-FFF2-40B4-BE49-F238E27FC236}">
                <a16:creationId xmlns:a16="http://schemas.microsoft.com/office/drawing/2014/main" id="{FDB58D1C-7608-A77B-2A10-429474A63C94}"/>
              </a:ext>
            </a:extLst>
          </p:cNvPr>
          <p:cNvPicPr>
            <a:picLocks noChangeAspect="1"/>
          </p:cNvPicPr>
          <p:nvPr/>
        </p:nvPicPr>
        <p:blipFill>
          <a:blip r:embed="rId7">
            <a:alphaModFix/>
          </a:blip>
          <a:stretch>
            <a:fillRect/>
          </a:stretch>
        </p:blipFill>
        <p:spPr>
          <a:xfrm>
            <a:off x="3893849" y="2090777"/>
            <a:ext cx="2731008" cy="2474976"/>
          </a:xfrm>
          <a:prstGeom prst="rect">
            <a:avLst/>
          </a:prstGeom>
        </p:spPr>
      </p:pic>
      <p:pic>
        <p:nvPicPr>
          <p:cNvPr id="22" name="図 21">
            <a:extLst>
              <a:ext uri="{FF2B5EF4-FFF2-40B4-BE49-F238E27FC236}">
                <a16:creationId xmlns:a16="http://schemas.microsoft.com/office/drawing/2014/main" id="{C0EE40D8-F3AA-3B67-B38C-9C9CF03DD42E}"/>
              </a:ext>
            </a:extLst>
          </p:cNvPr>
          <p:cNvPicPr>
            <a:picLocks noChangeAspect="1"/>
          </p:cNvPicPr>
          <p:nvPr/>
        </p:nvPicPr>
        <p:blipFill>
          <a:blip r:embed="rId8">
            <a:alphaModFix amt="67000"/>
          </a:blip>
          <a:stretch>
            <a:fillRect/>
          </a:stretch>
        </p:blipFill>
        <p:spPr>
          <a:xfrm>
            <a:off x="457363" y="1928244"/>
            <a:ext cx="2667000" cy="305816"/>
          </a:xfrm>
          <a:prstGeom prst="rect">
            <a:avLst/>
          </a:prstGeom>
        </p:spPr>
      </p:pic>
      <p:pic>
        <p:nvPicPr>
          <p:cNvPr id="24" name="図 23" descr="グラフ, サンバースト図&#10;&#10;AI によって生成されたコンテンツは間違っている可能性があります。">
            <a:extLst>
              <a:ext uri="{FF2B5EF4-FFF2-40B4-BE49-F238E27FC236}">
                <a16:creationId xmlns:a16="http://schemas.microsoft.com/office/drawing/2014/main" id="{992D6E64-FC1A-0287-1E89-3CFC79B2FDE8}"/>
              </a:ext>
            </a:extLst>
          </p:cNvPr>
          <p:cNvPicPr>
            <a:picLocks noChangeAspect="1"/>
          </p:cNvPicPr>
          <p:nvPr/>
        </p:nvPicPr>
        <p:blipFill>
          <a:blip r:embed="rId9">
            <a:alphaModFix/>
          </a:blip>
          <a:stretch>
            <a:fillRect/>
          </a:stretch>
        </p:blipFill>
        <p:spPr>
          <a:xfrm>
            <a:off x="845061" y="2267554"/>
            <a:ext cx="2574544" cy="2474976"/>
          </a:xfrm>
          <a:prstGeom prst="rect">
            <a:avLst/>
          </a:prstGeom>
        </p:spPr>
      </p:pic>
    </p:spTree>
    <p:extLst>
      <p:ext uri="{BB962C8B-B14F-4D97-AF65-F5344CB8AC3E}">
        <p14:creationId xmlns:p14="http://schemas.microsoft.com/office/powerpoint/2010/main" val="7628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203036FA-616F-63C1-64F8-1269684A63A1}"/>
              </a:ext>
            </a:extLst>
          </p:cNvPr>
          <p:cNvPicPr>
            <a:picLocks noChangeAspect="1"/>
          </p:cNvPicPr>
          <p:nvPr/>
        </p:nvPicPr>
        <p:blipFill>
          <a:blip r:embed="rId2"/>
          <a:stretch>
            <a:fillRect/>
          </a:stretch>
        </p:blipFill>
        <p:spPr>
          <a:xfrm>
            <a:off x="-1" y="-5079"/>
            <a:ext cx="10691813" cy="1752339"/>
          </a:xfrm>
          <a:prstGeom prst="rect">
            <a:avLst/>
          </a:prstGeom>
        </p:spPr>
      </p:pic>
      <p:sp>
        <p:nvSpPr>
          <p:cNvPr id="3" name="テキスト ボックス 2">
            <a:extLst>
              <a:ext uri="{FF2B5EF4-FFF2-40B4-BE49-F238E27FC236}">
                <a16:creationId xmlns:a16="http://schemas.microsoft.com/office/drawing/2014/main" id="{C80EE9D1-D490-2CFA-4211-7609AF44C8BC}"/>
              </a:ext>
            </a:extLst>
          </p:cNvPr>
          <p:cNvSpPr txBox="1"/>
          <p:nvPr/>
        </p:nvSpPr>
        <p:spPr>
          <a:xfrm>
            <a:off x="10173173" y="7184360"/>
            <a:ext cx="317142" cy="246221"/>
          </a:xfrm>
          <a:prstGeom prst="rect">
            <a:avLst/>
          </a:prstGeom>
          <a:noFill/>
        </p:spPr>
        <p:txBody>
          <a:bodyPr wrap="square" rtlCol="0">
            <a:spAutoFit/>
          </a:bodyPr>
          <a:lstStyle/>
          <a:p>
            <a:pPr algn="ctr"/>
            <a:r>
              <a:rPr lang="en-US" altLang="ja-JP" sz="1000" dirty="0"/>
              <a:t>15</a:t>
            </a:r>
            <a:endParaRPr kumimoji="1" lang="ja-JP" altLang="en-US" sz="1000"/>
          </a:p>
        </p:txBody>
      </p:sp>
      <p:sp>
        <p:nvSpPr>
          <p:cNvPr id="4" name="テキスト ボックス 3">
            <a:extLst>
              <a:ext uri="{FF2B5EF4-FFF2-40B4-BE49-F238E27FC236}">
                <a16:creationId xmlns:a16="http://schemas.microsoft.com/office/drawing/2014/main" id="{9FCF6F22-7884-F1C3-7081-CF34799D3747}"/>
              </a:ext>
            </a:extLst>
          </p:cNvPr>
          <p:cNvSpPr txBox="1"/>
          <p:nvPr/>
        </p:nvSpPr>
        <p:spPr>
          <a:xfrm>
            <a:off x="4985886" y="412327"/>
            <a:ext cx="5080981" cy="1062920"/>
          </a:xfrm>
          <a:prstGeom prst="rect">
            <a:avLst/>
          </a:prstGeom>
          <a:noFill/>
        </p:spPr>
        <p:txBody>
          <a:bodyPr wrap="square" lIns="0" tIns="0" rIns="0" bIns="0" rtlCol="0">
            <a:spAutoFit/>
          </a:bodyPr>
          <a:lstStyle/>
          <a:p>
            <a:pPr algn="just">
              <a:lnSpc>
                <a:spcPct val="145000"/>
              </a:lnSpc>
            </a:pPr>
            <a:endParaRPr lang="ja-JP" altLang="en-US" sz="970" b="1" spc="-20">
              <a:latin typeface="Yu Gothic" panose="020B0400000000000000" pitchFamily="34" charset="-128"/>
              <a:ea typeface="Yu Gothic" panose="020B0400000000000000" pitchFamily="34" charset="-128"/>
            </a:endParaRPr>
          </a:p>
          <a:p>
            <a:pPr algn="just">
              <a:lnSpc>
                <a:spcPct val="145000"/>
              </a:lnSpc>
            </a:pPr>
            <a:r>
              <a:rPr lang="ja-JP" altLang="en-US" sz="970" b="1" spc="-20">
                <a:latin typeface="Yu Gothic" panose="020B0400000000000000" pitchFamily="34" charset="-128"/>
                <a:ea typeface="Yu Gothic" panose="020B0400000000000000" pitchFamily="34" charset="-128"/>
              </a:rPr>
              <a:t>新聞は最新ニュースをはじめ、多岐にわたる情報を提供するメディアとして、人々の生活に深く根付いていることが明らかになりました。「最新ニュース」「地域（地元）の情報」といった項目でも高い利用率を示しており、生活に必要な情報を手軽に得る手段として利用されていることがわかります。</a:t>
            </a:r>
          </a:p>
        </p:txBody>
      </p:sp>
      <p:sp>
        <p:nvSpPr>
          <p:cNvPr id="5" name="テキスト ボックス 4">
            <a:extLst>
              <a:ext uri="{FF2B5EF4-FFF2-40B4-BE49-F238E27FC236}">
                <a16:creationId xmlns:a16="http://schemas.microsoft.com/office/drawing/2014/main" id="{0ACDF542-40FB-F78F-2E3B-C4E6F791940E}"/>
              </a:ext>
            </a:extLst>
          </p:cNvPr>
          <p:cNvSpPr txBox="1"/>
          <p:nvPr/>
        </p:nvSpPr>
        <p:spPr>
          <a:xfrm>
            <a:off x="555503" y="1183217"/>
            <a:ext cx="4046390" cy="348429"/>
          </a:xfrm>
          <a:prstGeom prst="rect">
            <a:avLst/>
          </a:prstGeom>
          <a:noFill/>
        </p:spPr>
        <p:txBody>
          <a:bodyPr wrap="square" lIns="0" tIns="0" rIns="0" bIns="0" rtlCol="0" anchor="t">
            <a:spAutoFit/>
          </a:bodyPr>
          <a:lstStyle/>
          <a:p>
            <a:pPr algn="just">
              <a:lnSpc>
                <a:spcPct val="120000"/>
              </a:lnSpc>
            </a:pPr>
            <a:r>
              <a:rPr lang="ja-JP" altLang="en-US" sz="1950" b="1">
                <a:solidFill>
                  <a:srgbClr val="0090AC"/>
                </a:solidFill>
                <a:latin typeface="Yu Gothic" panose="020B0400000000000000" pitchFamily="34" charset="-128"/>
                <a:ea typeface="Yu Gothic" panose="020B0400000000000000" pitchFamily="34" charset="-128"/>
              </a:rPr>
              <a:t>生活に必要な情報を届ける新聞</a:t>
            </a:r>
          </a:p>
        </p:txBody>
      </p:sp>
      <p:pic>
        <p:nvPicPr>
          <p:cNvPr id="12" name="図 11" descr="テーブル&#10;&#10;AI によって生成されたコンテンツは間違っている可能性があります。">
            <a:extLst>
              <a:ext uri="{FF2B5EF4-FFF2-40B4-BE49-F238E27FC236}">
                <a16:creationId xmlns:a16="http://schemas.microsoft.com/office/drawing/2014/main" id="{8DF27003-8732-8F5D-C1E0-2FF5E2B77FA2}"/>
              </a:ext>
            </a:extLst>
          </p:cNvPr>
          <p:cNvPicPr>
            <a:picLocks noChangeAspect="1"/>
          </p:cNvPicPr>
          <p:nvPr/>
        </p:nvPicPr>
        <p:blipFill>
          <a:blip r:embed="rId3">
            <a:alphaModFix/>
          </a:blip>
          <a:stretch>
            <a:fillRect/>
          </a:stretch>
        </p:blipFill>
        <p:spPr>
          <a:xfrm>
            <a:off x="498476" y="2061799"/>
            <a:ext cx="9684322" cy="5186024"/>
          </a:xfrm>
          <a:prstGeom prst="rect">
            <a:avLst/>
          </a:prstGeom>
        </p:spPr>
      </p:pic>
    </p:spTree>
    <p:extLst>
      <p:ext uri="{BB962C8B-B14F-4D97-AF65-F5344CB8AC3E}">
        <p14:creationId xmlns:p14="http://schemas.microsoft.com/office/powerpoint/2010/main" val="1157526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35E2A960-DE74-CEF1-0410-8FB068EBA466}"/>
              </a:ext>
            </a:extLst>
          </p:cNvPr>
          <p:cNvPicPr>
            <a:picLocks noChangeAspect="1"/>
          </p:cNvPicPr>
          <p:nvPr/>
        </p:nvPicPr>
        <p:blipFill>
          <a:blip r:embed="rId2"/>
          <a:stretch>
            <a:fillRect/>
          </a:stretch>
        </p:blipFill>
        <p:spPr>
          <a:xfrm>
            <a:off x="-1" y="-5079"/>
            <a:ext cx="10691813" cy="1752339"/>
          </a:xfrm>
          <a:prstGeom prst="rect">
            <a:avLst/>
          </a:prstGeom>
        </p:spPr>
      </p:pic>
      <p:sp>
        <p:nvSpPr>
          <p:cNvPr id="4" name="テキスト ボックス 3">
            <a:extLst>
              <a:ext uri="{FF2B5EF4-FFF2-40B4-BE49-F238E27FC236}">
                <a16:creationId xmlns:a16="http://schemas.microsoft.com/office/drawing/2014/main" id="{36D40D2F-3070-FFFC-DE8B-0BEFD531EE31}"/>
              </a:ext>
            </a:extLst>
          </p:cNvPr>
          <p:cNvSpPr txBox="1"/>
          <p:nvPr/>
        </p:nvSpPr>
        <p:spPr>
          <a:xfrm>
            <a:off x="10173173" y="7184360"/>
            <a:ext cx="317142" cy="246221"/>
          </a:xfrm>
          <a:prstGeom prst="rect">
            <a:avLst/>
          </a:prstGeom>
          <a:noFill/>
        </p:spPr>
        <p:txBody>
          <a:bodyPr wrap="square" rtlCol="0">
            <a:spAutoFit/>
          </a:bodyPr>
          <a:lstStyle/>
          <a:p>
            <a:pPr algn="ctr"/>
            <a:r>
              <a:rPr lang="en-US" altLang="ja-JP" sz="1000" dirty="0"/>
              <a:t>16</a:t>
            </a:r>
            <a:endParaRPr kumimoji="1" lang="ja-JP" altLang="en-US" sz="1000"/>
          </a:p>
        </p:txBody>
      </p:sp>
      <p:sp>
        <p:nvSpPr>
          <p:cNvPr id="5" name="テキスト ボックス 4">
            <a:extLst>
              <a:ext uri="{FF2B5EF4-FFF2-40B4-BE49-F238E27FC236}">
                <a16:creationId xmlns:a16="http://schemas.microsoft.com/office/drawing/2014/main" id="{65A6DBCD-B48A-3C8E-B7A4-12962CA25F14}"/>
              </a:ext>
            </a:extLst>
          </p:cNvPr>
          <p:cNvSpPr txBox="1"/>
          <p:nvPr/>
        </p:nvSpPr>
        <p:spPr>
          <a:xfrm>
            <a:off x="4494997" y="277573"/>
            <a:ext cx="5562245" cy="1279389"/>
          </a:xfrm>
          <a:prstGeom prst="rect">
            <a:avLst/>
          </a:prstGeom>
          <a:noFill/>
        </p:spPr>
        <p:txBody>
          <a:bodyPr wrap="square" lIns="0" tIns="0" rIns="0" bIns="0" rtlCol="0">
            <a:spAutoFit/>
          </a:bodyPr>
          <a:lstStyle/>
          <a:p>
            <a:pPr algn="just">
              <a:lnSpc>
                <a:spcPct val="145000"/>
              </a:lnSpc>
            </a:pPr>
            <a:r>
              <a:rPr lang="ja-JP" altLang="en-US" sz="970" b="1" spc="-20">
                <a:latin typeface="Yu Gothic" panose="020B0400000000000000" pitchFamily="34" charset="-128"/>
                <a:ea typeface="Yu Gothic" panose="020B0400000000000000" pitchFamily="34" charset="-128"/>
              </a:rPr>
              <a:t>新聞に対する評価においては「知的である</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「情報が正確で信頼性が高い</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「教養を高めるのに役立つ」といった項目で高いスコアとなり、新聞が信頼できる情報源として位置づけられていることが示唆されました。また</a:t>
            </a:r>
            <a:r>
              <a:rPr lang="ja-JP" altLang="en-US" sz="970" b="1" spc="-8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「安心できる</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「情報が整理されている」といった項目でもスコアが高く、新聞は多様な情報を体系的に整理し、偏りの少ない形で提供している点が評価されていると考えられます。</a:t>
            </a:r>
          </a:p>
          <a:p>
            <a:pPr algn="just">
              <a:lnSpc>
                <a:spcPct val="145000"/>
              </a:lnSpc>
            </a:pPr>
            <a:r>
              <a:rPr lang="ja-JP" altLang="en-US" sz="970" b="1" spc="-20">
                <a:latin typeface="Yu Gothic" panose="020B0400000000000000" pitchFamily="34" charset="-128"/>
                <a:ea typeface="Yu Gothic" panose="020B0400000000000000" pitchFamily="34" charset="-128"/>
              </a:rPr>
              <a:t>これらの結果から、新聞は単にニュースを伝えるだけでなく、読者の知的好奇心を刺激し、教養を深める役割も担っていることがうかがえます。</a:t>
            </a:r>
          </a:p>
        </p:txBody>
      </p:sp>
      <p:sp>
        <p:nvSpPr>
          <p:cNvPr id="6" name="テキスト ボックス 5">
            <a:extLst>
              <a:ext uri="{FF2B5EF4-FFF2-40B4-BE49-F238E27FC236}">
                <a16:creationId xmlns:a16="http://schemas.microsoft.com/office/drawing/2014/main" id="{F87A49AB-6870-AFAD-0B97-233CE3B1B99E}"/>
              </a:ext>
            </a:extLst>
          </p:cNvPr>
          <p:cNvSpPr txBox="1"/>
          <p:nvPr/>
        </p:nvSpPr>
        <p:spPr>
          <a:xfrm>
            <a:off x="555503" y="808072"/>
            <a:ext cx="4046390" cy="752322"/>
          </a:xfrm>
          <a:prstGeom prst="rect">
            <a:avLst/>
          </a:prstGeom>
          <a:noFill/>
        </p:spPr>
        <p:txBody>
          <a:bodyPr wrap="square" lIns="0" tIns="0" rIns="0" bIns="0" rtlCol="0" anchor="t">
            <a:spAutoFit/>
          </a:bodyPr>
          <a:lstStyle/>
          <a:p>
            <a:pPr algn="just">
              <a:lnSpc>
                <a:spcPct val="130000"/>
              </a:lnSpc>
            </a:pPr>
            <a:r>
              <a:rPr lang="ja-JP" altLang="en-US" sz="1950" b="1">
                <a:solidFill>
                  <a:srgbClr val="0090AC"/>
                </a:solidFill>
                <a:latin typeface="Yu Gothic" panose="020B0400000000000000" pitchFamily="34" charset="-128"/>
                <a:ea typeface="Yu Gothic" panose="020B0400000000000000" pitchFamily="34" charset="-128"/>
              </a:rPr>
              <a:t>新聞</a:t>
            </a:r>
            <a:r>
              <a:rPr lang="ja-JP" altLang="en-US" sz="1950" b="1" spc="-300">
                <a:solidFill>
                  <a:srgbClr val="0090AC"/>
                </a:solidFill>
                <a:latin typeface="Yu Gothic" panose="020B0400000000000000" pitchFamily="34" charset="-128"/>
                <a:ea typeface="Yu Gothic" panose="020B0400000000000000" pitchFamily="34" charset="-128"/>
              </a:rPr>
              <a:t>は</a:t>
            </a:r>
            <a:r>
              <a:rPr lang="ja-JP" altLang="en-US" sz="1950" b="1">
                <a:solidFill>
                  <a:srgbClr val="0090AC"/>
                </a:solidFill>
                <a:latin typeface="Yu Gothic" panose="020B0400000000000000" pitchFamily="34" charset="-128"/>
                <a:ea typeface="Yu Gothic" panose="020B0400000000000000" pitchFamily="34" charset="-128"/>
              </a:rPr>
              <a:t>「知的</a:t>
            </a:r>
            <a:r>
              <a:rPr lang="ja-JP" altLang="en-US" sz="1950" b="1" spc="-1200">
                <a:solidFill>
                  <a:srgbClr val="0090AC"/>
                </a:solidFill>
                <a:latin typeface="Yu Gothic" panose="020B0400000000000000" pitchFamily="34" charset="-128"/>
                <a:ea typeface="Yu Gothic" panose="020B0400000000000000" pitchFamily="34" charset="-128"/>
              </a:rPr>
              <a:t>」</a:t>
            </a:r>
            <a:r>
              <a:rPr lang="ja-JP" altLang="en-US" sz="1950" b="1">
                <a:solidFill>
                  <a:srgbClr val="0090AC"/>
                </a:solidFill>
                <a:latin typeface="Yu Gothic" panose="020B0400000000000000" pitchFamily="34" charset="-128"/>
                <a:ea typeface="Yu Gothic" panose="020B0400000000000000" pitchFamily="34" charset="-128"/>
              </a:rPr>
              <a:t>「正確・信頼性」</a:t>
            </a:r>
          </a:p>
          <a:p>
            <a:pPr algn="just">
              <a:lnSpc>
                <a:spcPct val="130000"/>
              </a:lnSpc>
            </a:pPr>
            <a:r>
              <a:rPr lang="ja-JP" altLang="en-US" sz="1950" b="1">
                <a:solidFill>
                  <a:srgbClr val="0090AC"/>
                </a:solidFill>
                <a:latin typeface="Yu Gothic" panose="020B0400000000000000" pitchFamily="34" charset="-128"/>
                <a:ea typeface="Yu Gothic" panose="020B0400000000000000" pitchFamily="34" charset="-128"/>
              </a:rPr>
              <a:t>を評価</a:t>
            </a:r>
          </a:p>
        </p:txBody>
      </p:sp>
      <p:pic>
        <p:nvPicPr>
          <p:cNvPr id="12" name="図 11" descr="テーブル&#10;&#10;AI によって生成されたコンテンツは間違っている可能性があります。">
            <a:extLst>
              <a:ext uri="{FF2B5EF4-FFF2-40B4-BE49-F238E27FC236}">
                <a16:creationId xmlns:a16="http://schemas.microsoft.com/office/drawing/2014/main" id="{4129266E-2D8C-F51C-BA19-859701003AA9}"/>
              </a:ext>
            </a:extLst>
          </p:cNvPr>
          <p:cNvPicPr>
            <a:picLocks noChangeAspect="1"/>
          </p:cNvPicPr>
          <p:nvPr/>
        </p:nvPicPr>
        <p:blipFill>
          <a:blip r:embed="rId3"/>
          <a:stretch>
            <a:fillRect/>
          </a:stretch>
        </p:blipFill>
        <p:spPr>
          <a:xfrm>
            <a:off x="490887" y="1958402"/>
            <a:ext cx="9645175" cy="5404924"/>
          </a:xfrm>
          <a:prstGeom prst="rect">
            <a:avLst/>
          </a:prstGeom>
        </p:spPr>
      </p:pic>
    </p:spTree>
    <p:extLst>
      <p:ext uri="{BB962C8B-B14F-4D97-AF65-F5344CB8AC3E}">
        <p14:creationId xmlns:p14="http://schemas.microsoft.com/office/powerpoint/2010/main" val="2269921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652AB443-9DC0-4A70-F5EE-97EF6CD267BE}"/>
              </a:ext>
            </a:extLst>
          </p:cNvPr>
          <p:cNvPicPr>
            <a:picLocks noChangeAspect="1"/>
          </p:cNvPicPr>
          <p:nvPr/>
        </p:nvPicPr>
        <p:blipFill>
          <a:blip r:embed="rId2"/>
          <a:stretch>
            <a:fillRect/>
          </a:stretch>
        </p:blipFill>
        <p:spPr>
          <a:xfrm>
            <a:off x="-1" y="0"/>
            <a:ext cx="10697893" cy="7559675"/>
          </a:xfrm>
          <a:prstGeom prst="rect">
            <a:avLst/>
          </a:prstGeom>
        </p:spPr>
      </p:pic>
      <p:sp>
        <p:nvSpPr>
          <p:cNvPr id="3" name="テキスト ボックス 2">
            <a:extLst>
              <a:ext uri="{FF2B5EF4-FFF2-40B4-BE49-F238E27FC236}">
                <a16:creationId xmlns:a16="http://schemas.microsoft.com/office/drawing/2014/main" id="{6F6E7DCA-FAE2-E333-5424-98EAFEE30C7A}"/>
              </a:ext>
            </a:extLst>
          </p:cNvPr>
          <p:cNvSpPr txBox="1"/>
          <p:nvPr/>
        </p:nvSpPr>
        <p:spPr>
          <a:xfrm>
            <a:off x="10173173" y="7184360"/>
            <a:ext cx="317142" cy="246221"/>
          </a:xfrm>
          <a:prstGeom prst="rect">
            <a:avLst/>
          </a:prstGeom>
          <a:noFill/>
        </p:spPr>
        <p:txBody>
          <a:bodyPr wrap="square" rtlCol="0">
            <a:spAutoFit/>
          </a:bodyPr>
          <a:lstStyle/>
          <a:p>
            <a:pPr algn="ctr"/>
            <a:r>
              <a:rPr lang="en-US" altLang="ja-JP" sz="1000" dirty="0"/>
              <a:t>17</a:t>
            </a:r>
            <a:endParaRPr kumimoji="1" lang="ja-JP" altLang="en-US" sz="1000"/>
          </a:p>
        </p:txBody>
      </p:sp>
      <p:sp>
        <p:nvSpPr>
          <p:cNvPr id="4" name="テキスト ボックス 3">
            <a:extLst>
              <a:ext uri="{FF2B5EF4-FFF2-40B4-BE49-F238E27FC236}">
                <a16:creationId xmlns:a16="http://schemas.microsoft.com/office/drawing/2014/main" id="{45BF7D46-973E-59C7-C6F8-CB8514622F40}"/>
              </a:ext>
            </a:extLst>
          </p:cNvPr>
          <p:cNvSpPr txBox="1"/>
          <p:nvPr/>
        </p:nvSpPr>
        <p:spPr>
          <a:xfrm>
            <a:off x="555503" y="1702112"/>
            <a:ext cx="5161903" cy="1062920"/>
          </a:xfrm>
          <a:prstGeom prst="rect">
            <a:avLst/>
          </a:prstGeom>
          <a:noFill/>
        </p:spPr>
        <p:txBody>
          <a:bodyPr wrap="square" lIns="0" tIns="0" rIns="0" bIns="0" rtlCol="0">
            <a:spAutoFit/>
          </a:bodyPr>
          <a:lstStyle/>
          <a:p>
            <a:pPr algn="just">
              <a:lnSpc>
                <a:spcPct val="145000"/>
              </a:lnSpc>
            </a:pPr>
            <a:r>
              <a:rPr lang="ja-JP" altLang="en-US" sz="970" b="1" spc="-20">
                <a:latin typeface="Yu Gothic" panose="020B0400000000000000" pitchFamily="34" charset="-128"/>
                <a:ea typeface="Yu Gothic" panose="020B0400000000000000" pitchFamily="34" charset="-128"/>
              </a:rPr>
              <a:t>インターネットで入手するニュースの提供元については、ネットや</a:t>
            </a:r>
            <a:r>
              <a:rPr lang="it-IT" altLang="ja-JP" sz="970" b="1" spc="-20" dirty="0">
                <a:latin typeface="Yu Gothic" panose="020B0400000000000000" pitchFamily="34" charset="-128"/>
                <a:ea typeface="Yu Gothic" panose="020B0400000000000000" pitchFamily="34" charset="-128"/>
              </a:rPr>
              <a:t>SNS</a:t>
            </a:r>
            <a:r>
              <a:rPr lang="ja-JP" altLang="en-US" sz="970" b="1" spc="-20">
                <a:latin typeface="Yu Gothic" panose="020B0400000000000000" pitchFamily="34" charset="-128"/>
                <a:ea typeface="Yu Gothic" panose="020B0400000000000000" pitchFamily="34" charset="-128"/>
              </a:rPr>
              <a:t>からニュースを見聞きしている人の</a:t>
            </a:r>
            <a:r>
              <a:rPr lang="en-US" altLang="ja-JP" sz="970" b="1" spc="-20" dirty="0">
                <a:latin typeface="Yu Gothic" panose="020B0400000000000000" pitchFamily="34" charset="-128"/>
                <a:ea typeface="Yu Gothic" panose="020B0400000000000000" pitchFamily="34" charset="-128"/>
              </a:rPr>
              <a:t>45.4</a:t>
            </a:r>
            <a:r>
              <a:rPr lang="ja-JP" altLang="en-US" sz="970" b="1" spc="-20">
                <a:latin typeface="Yu Gothic" panose="020B0400000000000000" pitchFamily="34" charset="-128"/>
                <a:ea typeface="Yu Gothic" panose="020B0400000000000000" pitchFamily="34" charset="-128"/>
              </a:rPr>
              <a:t>％が「必ず確認する」「たまに確認する」と回答しており、情報の信頼性を重視する傾向がうかがえます。ニュースの提供元を確認している人のうち、</a:t>
            </a:r>
            <a:r>
              <a:rPr lang="en-US" altLang="ja-JP" sz="970" b="1" spc="-20" dirty="0">
                <a:latin typeface="Yu Gothic" panose="020B0400000000000000" pitchFamily="34" charset="-128"/>
                <a:ea typeface="Yu Gothic" panose="020B0400000000000000" pitchFamily="34" charset="-128"/>
              </a:rPr>
              <a:t>57.6</a:t>
            </a:r>
            <a:r>
              <a:rPr lang="ja-JP" altLang="en-US" sz="970" b="1" spc="-20">
                <a:latin typeface="Yu Gothic" panose="020B0400000000000000" pitchFamily="34" charset="-128"/>
                <a:ea typeface="Yu Gothic" panose="020B0400000000000000" pitchFamily="34" charset="-128"/>
              </a:rPr>
              <a:t>％の人が信用できるニュース記事の提供元として新聞社を挙げており、全メディアの中で最も高いスコアとなりました。新聞社発の情報がネットの中でも高い信頼を得ていることが分かります。</a:t>
            </a:r>
          </a:p>
        </p:txBody>
      </p:sp>
      <p:sp>
        <p:nvSpPr>
          <p:cNvPr id="5" name="テキスト ボックス 4">
            <a:extLst>
              <a:ext uri="{FF2B5EF4-FFF2-40B4-BE49-F238E27FC236}">
                <a16:creationId xmlns:a16="http://schemas.microsoft.com/office/drawing/2014/main" id="{BC43CAC7-FD6A-71FB-5A8E-3FC9562A5A70}"/>
              </a:ext>
            </a:extLst>
          </p:cNvPr>
          <p:cNvSpPr txBox="1"/>
          <p:nvPr/>
        </p:nvSpPr>
        <p:spPr>
          <a:xfrm>
            <a:off x="555503" y="827322"/>
            <a:ext cx="4046390" cy="752322"/>
          </a:xfrm>
          <a:prstGeom prst="rect">
            <a:avLst/>
          </a:prstGeom>
          <a:noFill/>
        </p:spPr>
        <p:txBody>
          <a:bodyPr wrap="square" lIns="0" tIns="0" rIns="0" bIns="0" rtlCol="0" anchor="t">
            <a:spAutoFit/>
          </a:bodyPr>
          <a:lstStyle/>
          <a:p>
            <a:pPr algn="just">
              <a:lnSpc>
                <a:spcPct val="130000"/>
              </a:lnSpc>
            </a:pPr>
            <a:r>
              <a:rPr lang="ja-JP" altLang="en-US" sz="1950" b="1">
                <a:solidFill>
                  <a:srgbClr val="0090AC"/>
                </a:solidFill>
                <a:latin typeface="Yu Gothic" panose="020B0400000000000000" pitchFamily="34" charset="-128"/>
                <a:ea typeface="Yu Gothic" panose="020B0400000000000000" pitchFamily="34" charset="-128"/>
              </a:rPr>
              <a:t>ネ</a:t>
            </a:r>
            <a:r>
              <a:rPr lang="ja-JP" altLang="en-US" sz="1950" b="1" spc="-300">
                <a:solidFill>
                  <a:srgbClr val="0090AC"/>
                </a:solidFill>
                <a:latin typeface="Yu Gothic" panose="020B0400000000000000" pitchFamily="34" charset="-128"/>
                <a:ea typeface="Yu Gothic" panose="020B0400000000000000" pitchFamily="34" charset="-128"/>
              </a:rPr>
              <a:t>ッ</a:t>
            </a:r>
            <a:r>
              <a:rPr lang="ja-JP" altLang="en-US" sz="1950" b="1">
                <a:solidFill>
                  <a:srgbClr val="0090AC"/>
                </a:solidFill>
                <a:latin typeface="Yu Gothic" panose="020B0400000000000000" pitchFamily="34" charset="-128"/>
                <a:ea typeface="Yu Gothic" panose="020B0400000000000000" pitchFamily="34" charset="-128"/>
              </a:rPr>
              <a:t>ト上で最も信頼される</a:t>
            </a:r>
          </a:p>
          <a:p>
            <a:pPr algn="just">
              <a:lnSpc>
                <a:spcPct val="130000"/>
              </a:lnSpc>
            </a:pPr>
            <a:r>
              <a:rPr lang="ja-JP" altLang="en-US" sz="1950" b="1">
                <a:solidFill>
                  <a:srgbClr val="0090AC"/>
                </a:solidFill>
                <a:latin typeface="Yu Gothic" panose="020B0400000000000000" pitchFamily="34" charset="-128"/>
                <a:ea typeface="Yu Gothic" panose="020B0400000000000000" pitchFamily="34" charset="-128"/>
              </a:rPr>
              <a:t>新聞社発の情報</a:t>
            </a:r>
          </a:p>
        </p:txBody>
      </p:sp>
      <p:sp>
        <p:nvSpPr>
          <p:cNvPr id="8" name="テキスト ボックス 7">
            <a:extLst>
              <a:ext uri="{FF2B5EF4-FFF2-40B4-BE49-F238E27FC236}">
                <a16:creationId xmlns:a16="http://schemas.microsoft.com/office/drawing/2014/main" id="{9D28B1DE-C0B7-4B55-A24F-1CDAEC735DD2}"/>
              </a:ext>
            </a:extLst>
          </p:cNvPr>
          <p:cNvSpPr txBox="1"/>
          <p:nvPr/>
        </p:nvSpPr>
        <p:spPr>
          <a:xfrm>
            <a:off x="6773423" y="1485643"/>
            <a:ext cx="3227225" cy="1279389"/>
          </a:xfrm>
          <a:prstGeom prst="rect">
            <a:avLst/>
          </a:prstGeom>
          <a:noFill/>
        </p:spPr>
        <p:txBody>
          <a:bodyPr wrap="square" lIns="0" tIns="0" rIns="0" bIns="0" rtlCol="0">
            <a:spAutoFit/>
          </a:bodyPr>
          <a:lstStyle/>
          <a:p>
            <a:pPr algn="just">
              <a:lnSpc>
                <a:spcPct val="145000"/>
              </a:lnSpc>
            </a:pPr>
            <a:r>
              <a:rPr lang="ja-JP" altLang="en-US" sz="970" b="1" spc="-20">
                <a:latin typeface="Yu Gothic" panose="020B0400000000000000" pitchFamily="34" charset="-128"/>
                <a:ea typeface="Yu Gothic" panose="020B0400000000000000" pitchFamily="34" charset="-128"/>
              </a:rPr>
              <a:t>インターネット広告は、詐欺やなりすまし、プライバシーの侵害などの点に深刻な問題があると受け止められています。情報の真偽や誇大表現など、注意しながらインターネット広告に接している様子がうかがえます。新聞広告は、厳格な審査基準に照らして掲載されるため、信頼性が評価されています（次ページ）。</a:t>
            </a:r>
          </a:p>
        </p:txBody>
      </p:sp>
      <p:sp>
        <p:nvSpPr>
          <p:cNvPr id="12" name="テキスト ボックス 11">
            <a:extLst>
              <a:ext uri="{FF2B5EF4-FFF2-40B4-BE49-F238E27FC236}">
                <a16:creationId xmlns:a16="http://schemas.microsoft.com/office/drawing/2014/main" id="{76DBDE21-9C76-644F-63E2-10A23CA927EC}"/>
              </a:ext>
            </a:extLst>
          </p:cNvPr>
          <p:cNvSpPr txBox="1"/>
          <p:nvPr/>
        </p:nvSpPr>
        <p:spPr>
          <a:xfrm>
            <a:off x="6773423" y="990952"/>
            <a:ext cx="4046390" cy="362215"/>
          </a:xfrm>
          <a:prstGeom prst="rect">
            <a:avLst/>
          </a:prstGeom>
          <a:noFill/>
        </p:spPr>
        <p:txBody>
          <a:bodyPr wrap="square" lIns="0" tIns="0" rIns="0" bIns="0" rtlCol="0" anchor="t">
            <a:spAutoFit/>
          </a:bodyPr>
          <a:lstStyle/>
          <a:p>
            <a:pPr algn="just">
              <a:lnSpc>
                <a:spcPct val="130000"/>
              </a:lnSpc>
            </a:pPr>
            <a:r>
              <a:rPr lang="ja-JP" altLang="en-US" sz="1900" b="1">
                <a:solidFill>
                  <a:srgbClr val="0090AC"/>
                </a:solidFill>
                <a:latin typeface="Yu Gothic" panose="020B0400000000000000" pitchFamily="34" charset="-128"/>
                <a:ea typeface="Yu Gothic" panose="020B0400000000000000" pitchFamily="34" charset="-128"/>
              </a:rPr>
              <a:t>注意しつつ接するネ</a:t>
            </a:r>
            <a:r>
              <a:rPr lang="ja-JP" altLang="en-US" sz="1900" b="1" spc="-300">
                <a:solidFill>
                  <a:srgbClr val="0090AC"/>
                </a:solidFill>
                <a:latin typeface="Yu Gothic" panose="020B0400000000000000" pitchFamily="34" charset="-128"/>
                <a:ea typeface="Yu Gothic" panose="020B0400000000000000" pitchFamily="34" charset="-128"/>
              </a:rPr>
              <a:t>ッ</a:t>
            </a:r>
            <a:r>
              <a:rPr lang="ja-JP" altLang="en-US" sz="1900" b="1">
                <a:solidFill>
                  <a:srgbClr val="0090AC"/>
                </a:solidFill>
                <a:latin typeface="Yu Gothic" panose="020B0400000000000000" pitchFamily="34" charset="-128"/>
                <a:ea typeface="Yu Gothic" panose="020B0400000000000000" pitchFamily="34" charset="-128"/>
              </a:rPr>
              <a:t>ト広告</a:t>
            </a:r>
          </a:p>
        </p:txBody>
      </p:sp>
      <p:pic>
        <p:nvPicPr>
          <p:cNvPr id="14" name="図 13" descr="グラフ, 円グラフ&#10;&#10;AI によって生成されたコンテンツは間違っている可能性があります。">
            <a:extLst>
              <a:ext uri="{FF2B5EF4-FFF2-40B4-BE49-F238E27FC236}">
                <a16:creationId xmlns:a16="http://schemas.microsoft.com/office/drawing/2014/main" id="{9F019560-FE0F-66E0-F58D-EA4E6E9D6D85}"/>
              </a:ext>
            </a:extLst>
          </p:cNvPr>
          <p:cNvPicPr>
            <a:picLocks noChangeAspect="1"/>
          </p:cNvPicPr>
          <p:nvPr/>
        </p:nvPicPr>
        <p:blipFill>
          <a:blip r:embed="rId3">
            <a:alphaModFix/>
          </a:blip>
          <a:stretch>
            <a:fillRect/>
          </a:stretch>
        </p:blipFill>
        <p:spPr>
          <a:xfrm>
            <a:off x="497751" y="3495744"/>
            <a:ext cx="2361184" cy="3171952"/>
          </a:xfrm>
          <a:prstGeom prst="rect">
            <a:avLst/>
          </a:prstGeom>
        </p:spPr>
      </p:pic>
      <p:pic>
        <p:nvPicPr>
          <p:cNvPr id="16" name="図 15" descr="グラフ, 棒グラフ&#10;&#10;AI によって生成されたコンテンツは間違っている可能性があります。">
            <a:extLst>
              <a:ext uri="{FF2B5EF4-FFF2-40B4-BE49-F238E27FC236}">
                <a16:creationId xmlns:a16="http://schemas.microsoft.com/office/drawing/2014/main" id="{FDD93CFF-5D8A-1D42-B86D-5CD61FD4C83F}"/>
              </a:ext>
            </a:extLst>
          </p:cNvPr>
          <p:cNvPicPr>
            <a:picLocks noChangeAspect="1"/>
          </p:cNvPicPr>
          <p:nvPr/>
        </p:nvPicPr>
        <p:blipFill>
          <a:blip r:embed="rId4">
            <a:alphaModFix/>
          </a:blip>
          <a:stretch>
            <a:fillRect/>
          </a:stretch>
        </p:blipFill>
        <p:spPr>
          <a:xfrm>
            <a:off x="3014290" y="3495744"/>
            <a:ext cx="2851912" cy="3605784"/>
          </a:xfrm>
          <a:prstGeom prst="rect">
            <a:avLst/>
          </a:prstGeom>
        </p:spPr>
      </p:pic>
      <p:pic>
        <p:nvPicPr>
          <p:cNvPr id="18" name="図 17" descr="テーブル&#10;&#10;AI によって生成されたコンテンツは間違っている可能性があります。">
            <a:extLst>
              <a:ext uri="{FF2B5EF4-FFF2-40B4-BE49-F238E27FC236}">
                <a16:creationId xmlns:a16="http://schemas.microsoft.com/office/drawing/2014/main" id="{6852E9B6-ACCD-9810-D43B-5721B172055A}"/>
              </a:ext>
            </a:extLst>
          </p:cNvPr>
          <p:cNvPicPr>
            <a:picLocks noChangeAspect="1"/>
          </p:cNvPicPr>
          <p:nvPr/>
        </p:nvPicPr>
        <p:blipFill>
          <a:blip r:embed="rId5"/>
          <a:stretch>
            <a:fillRect/>
          </a:stretch>
        </p:blipFill>
        <p:spPr>
          <a:xfrm>
            <a:off x="6627926" y="3410827"/>
            <a:ext cx="3826256" cy="3833368"/>
          </a:xfrm>
          <a:prstGeom prst="rect">
            <a:avLst/>
          </a:prstGeom>
        </p:spPr>
      </p:pic>
    </p:spTree>
    <p:extLst>
      <p:ext uri="{BB962C8B-B14F-4D97-AF65-F5344CB8AC3E}">
        <p14:creationId xmlns:p14="http://schemas.microsoft.com/office/powerpoint/2010/main" val="2762008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320A9E93-E5D3-F840-508B-A22981FE6925}"/>
              </a:ext>
            </a:extLst>
          </p:cNvPr>
          <p:cNvPicPr>
            <a:picLocks noChangeAspect="1"/>
          </p:cNvPicPr>
          <p:nvPr/>
        </p:nvPicPr>
        <p:blipFill>
          <a:blip r:embed="rId2"/>
          <a:stretch>
            <a:fillRect/>
          </a:stretch>
        </p:blipFill>
        <p:spPr>
          <a:xfrm>
            <a:off x="-1" y="-5079"/>
            <a:ext cx="10691813" cy="1752339"/>
          </a:xfrm>
          <a:prstGeom prst="rect">
            <a:avLst/>
          </a:prstGeom>
        </p:spPr>
      </p:pic>
      <p:sp>
        <p:nvSpPr>
          <p:cNvPr id="3" name="テキスト ボックス 2">
            <a:extLst>
              <a:ext uri="{FF2B5EF4-FFF2-40B4-BE49-F238E27FC236}">
                <a16:creationId xmlns:a16="http://schemas.microsoft.com/office/drawing/2014/main" id="{F4AF8FE9-E62F-4905-22C2-5C4795F45B90}"/>
              </a:ext>
            </a:extLst>
          </p:cNvPr>
          <p:cNvSpPr txBox="1"/>
          <p:nvPr/>
        </p:nvSpPr>
        <p:spPr>
          <a:xfrm>
            <a:off x="10173173" y="7184360"/>
            <a:ext cx="317142" cy="246221"/>
          </a:xfrm>
          <a:prstGeom prst="rect">
            <a:avLst/>
          </a:prstGeom>
          <a:noFill/>
        </p:spPr>
        <p:txBody>
          <a:bodyPr wrap="square" rtlCol="0">
            <a:spAutoFit/>
          </a:bodyPr>
          <a:lstStyle/>
          <a:p>
            <a:pPr algn="ctr"/>
            <a:r>
              <a:rPr lang="en-US" altLang="ja-JP" sz="1000" dirty="0"/>
              <a:t>18</a:t>
            </a:r>
            <a:endParaRPr kumimoji="1" lang="ja-JP" altLang="en-US" sz="1000"/>
          </a:p>
        </p:txBody>
      </p:sp>
      <p:sp>
        <p:nvSpPr>
          <p:cNvPr id="4" name="テキスト ボックス 3">
            <a:extLst>
              <a:ext uri="{FF2B5EF4-FFF2-40B4-BE49-F238E27FC236}">
                <a16:creationId xmlns:a16="http://schemas.microsoft.com/office/drawing/2014/main" id="{E9267105-E092-E466-C0B0-4494D56C46ED}"/>
              </a:ext>
            </a:extLst>
          </p:cNvPr>
          <p:cNvSpPr txBox="1"/>
          <p:nvPr/>
        </p:nvSpPr>
        <p:spPr>
          <a:xfrm>
            <a:off x="4745255" y="277573"/>
            <a:ext cx="5311987" cy="1279389"/>
          </a:xfrm>
          <a:prstGeom prst="rect">
            <a:avLst/>
          </a:prstGeom>
          <a:noFill/>
        </p:spPr>
        <p:txBody>
          <a:bodyPr wrap="square" lIns="0" tIns="0" rIns="0" bIns="0" rtlCol="0">
            <a:spAutoFit/>
          </a:bodyPr>
          <a:lstStyle/>
          <a:p>
            <a:pPr algn="just">
              <a:lnSpc>
                <a:spcPct val="145000"/>
              </a:lnSpc>
            </a:pPr>
            <a:r>
              <a:rPr lang="ja-JP" altLang="en-US" sz="970" b="1" spc="-20">
                <a:latin typeface="Yu Gothic" panose="020B0400000000000000" pitchFamily="34" charset="-128"/>
                <a:ea typeface="Yu Gothic" panose="020B0400000000000000" pitchFamily="34" charset="-128"/>
              </a:rPr>
              <a:t>新聞に週１日以上接触している人は、新聞広告の印象・評価として「情報が信頼できる」「地域や地元の情報が多い」「ゆったりと広告を見聞きできる」などの項目を上位に挙げており、これらはすべての広告メディアの中で最も高い評価を得ています。また新聞広告は「企業の姿勢や考え方が伝わってくる」「企業の社会貢献への取り組みがよく分かる」「企業の環境問題への取り組みがよく分かる」などのスコアもテレビ</a:t>
            </a:r>
            <a:r>
              <a:rPr lang="it-IT" altLang="ja-JP" sz="970" b="1" spc="-20" dirty="0">
                <a:latin typeface="Yu Gothic" panose="020B0400000000000000" pitchFamily="34" charset="-128"/>
                <a:ea typeface="Yu Gothic" panose="020B0400000000000000" pitchFamily="34" charset="-128"/>
              </a:rPr>
              <a:t>CM</a:t>
            </a:r>
            <a:r>
              <a:rPr lang="ja-JP" altLang="en-US" sz="970" b="1" spc="-20">
                <a:latin typeface="Yu Gothic" panose="020B0400000000000000" pitchFamily="34" charset="-128"/>
                <a:ea typeface="Yu Gothic" panose="020B0400000000000000" pitchFamily="34" charset="-128"/>
              </a:rPr>
              <a:t>に次いで高く、社会課題への取り組みを訴求する広告媒体として評価されていることが分かります。</a:t>
            </a:r>
          </a:p>
        </p:txBody>
      </p:sp>
      <p:sp>
        <p:nvSpPr>
          <p:cNvPr id="5" name="テキスト ボックス 4">
            <a:extLst>
              <a:ext uri="{FF2B5EF4-FFF2-40B4-BE49-F238E27FC236}">
                <a16:creationId xmlns:a16="http://schemas.microsoft.com/office/drawing/2014/main" id="{0204DD4D-1C44-4934-1BA5-A935001C4BC3}"/>
              </a:ext>
            </a:extLst>
          </p:cNvPr>
          <p:cNvSpPr txBox="1"/>
          <p:nvPr/>
        </p:nvSpPr>
        <p:spPr>
          <a:xfrm>
            <a:off x="555503" y="808072"/>
            <a:ext cx="4046390" cy="752322"/>
          </a:xfrm>
          <a:prstGeom prst="rect">
            <a:avLst/>
          </a:prstGeom>
          <a:noFill/>
        </p:spPr>
        <p:txBody>
          <a:bodyPr wrap="square" lIns="0" tIns="0" rIns="0" bIns="0" rtlCol="0" anchor="t">
            <a:spAutoFit/>
          </a:bodyPr>
          <a:lstStyle/>
          <a:p>
            <a:pPr algn="just">
              <a:lnSpc>
                <a:spcPct val="130000"/>
              </a:lnSpc>
            </a:pPr>
            <a:r>
              <a:rPr lang="ja-JP" altLang="en-US" sz="1950" b="1">
                <a:solidFill>
                  <a:srgbClr val="0090AC"/>
                </a:solidFill>
                <a:latin typeface="Yu Gothic" panose="020B0400000000000000" pitchFamily="34" charset="-128"/>
                <a:ea typeface="Yu Gothic" panose="020B0400000000000000" pitchFamily="34" charset="-128"/>
              </a:rPr>
              <a:t>社会課題への取り組み訴求に</a:t>
            </a:r>
          </a:p>
          <a:p>
            <a:pPr algn="just">
              <a:lnSpc>
                <a:spcPct val="130000"/>
              </a:lnSpc>
            </a:pPr>
            <a:r>
              <a:rPr lang="ja-JP" altLang="en-US" sz="1950" b="1">
                <a:solidFill>
                  <a:srgbClr val="0090AC"/>
                </a:solidFill>
                <a:latin typeface="Yu Gothic" panose="020B0400000000000000" pitchFamily="34" charset="-128"/>
                <a:ea typeface="Yu Gothic" panose="020B0400000000000000" pitchFamily="34" charset="-128"/>
              </a:rPr>
              <a:t>適した新聞広告</a:t>
            </a:r>
          </a:p>
        </p:txBody>
      </p:sp>
      <p:pic>
        <p:nvPicPr>
          <p:cNvPr id="12" name="図 11" descr="テーブル&#10;&#10;AI によって生成されたコンテンツは間違っている可能性があります。">
            <a:extLst>
              <a:ext uri="{FF2B5EF4-FFF2-40B4-BE49-F238E27FC236}">
                <a16:creationId xmlns:a16="http://schemas.microsoft.com/office/drawing/2014/main" id="{65D2FF13-294E-92C8-AE6F-A9285A14A0ED}"/>
              </a:ext>
            </a:extLst>
          </p:cNvPr>
          <p:cNvPicPr>
            <a:picLocks noChangeAspect="1"/>
          </p:cNvPicPr>
          <p:nvPr/>
        </p:nvPicPr>
        <p:blipFill>
          <a:blip r:embed="rId3"/>
          <a:stretch>
            <a:fillRect/>
          </a:stretch>
        </p:blipFill>
        <p:spPr>
          <a:xfrm>
            <a:off x="494741" y="1874116"/>
            <a:ext cx="9625330" cy="5476240"/>
          </a:xfrm>
          <a:prstGeom prst="rect">
            <a:avLst/>
          </a:prstGeom>
        </p:spPr>
      </p:pic>
    </p:spTree>
    <p:extLst>
      <p:ext uri="{BB962C8B-B14F-4D97-AF65-F5344CB8AC3E}">
        <p14:creationId xmlns:p14="http://schemas.microsoft.com/office/powerpoint/2010/main" val="2468503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95D7C4CB-2D17-53E5-94CA-9EC88D5094C2}"/>
              </a:ext>
            </a:extLst>
          </p:cNvPr>
          <p:cNvPicPr>
            <a:picLocks noChangeAspect="1"/>
          </p:cNvPicPr>
          <p:nvPr/>
        </p:nvPicPr>
        <p:blipFill>
          <a:blip r:embed="rId2"/>
          <a:stretch>
            <a:fillRect/>
          </a:stretch>
        </p:blipFill>
        <p:spPr>
          <a:xfrm>
            <a:off x="-1" y="-5079"/>
            <a:ext cx="10691813" cy="1752339"/>
          </a:xfrm>
          <a:prstGeom prst="rect">
            <a:avLst/>
          </a:prstGeom>
        </p:spPr>
      </p:pic>
      <p:sp>
        <p:nvSpPr>
          <p:cNvPr id="4" name="テキスト ボックス 3">
            <a:extLst>
              <a:ext uri="{FF2B5EF4-FFF2-40B4-BE49-F238E27FC236}">
                <a16:creationId xmlns:a16="http://schemas.microsoft.com/office/drawing/2014/main" id="{A02B8375-DFAF-6138-950D-92234DEB971F}"/>
              </a:ext>
            </a:extLst>
          </p:cNvPr>
          <p:cNvSpPr txBox="1"/>
          <p:nvPr/>
        </p:nvSpPr>
        <p:spPr>
          <a:xfrm>
            <a:off x="10173173" y="7184360"/>
            <a:ext cx="317142" cy="246221"/>
          </a:xfrm>
          <a:prstGeom prst="rect">
            <a:avLst/>
          </a:prstGeom>
          <a:noFill/>
        </p:spPr>
        <p:txBody>
          <a:bodyPr wrap="square" rtlCol="0">
            <a:spAutoFit/>
          </a:bodyPr>
          <a:lstStyle/>
          <a:p>
            <a:pPr algn="ctr"/>
            <a:r>
              <a:rPr lang="en-US" altLang="ja-JP" sz="1000" dirty="0"/>
              <a:t>19</a:t>
            </a:r>
            <a:endParaRPr kumimoji="1" lang="ja-JP" altLang="en-US" sz="1000"/>
          </a:p>
        </p:txBody>
      </p:sp>
      <p:sp>
        <p:nvSpPr>
          <p:cNvPr id="5" name="テキスト ボックス 4">
            <a:extLst>
              <a:ext uri="{FF2B5EF4-FFF2-40B4-BE49-F238E27FC236}">
                <a16:creationId xmlns:a16="http://schemas.microsoft.com/office/drawing/2014/main" id="{53A3738C-7A08-869B-B136-6FC8F07484EE}"/>
              </a:ext>
            </a:extLst>
          </p:cNvPr>
          <p:cNvSpPr txBox="1"/>
          <p:nvPr/>
        </p:nvSpPr>
        <p:spPr>
          <a:xfrm>
            <a:off x="5014762" y="616017"/>
            <a:ext cx="5042480" cy="846450"/>
          </a:xfrm>
          <a:prstGeom prst="rect">
            <a:avLst/>
          </a:prstGeom>
          <a:noFill/>
        </p:spPr>
        <p:txBody>
          <a:bodyPr wrap="square" lIns="0" tIns="0" rIns="0" bIns="0" rtlCol="0">
            <a:spAutoFit/>
          </a:bodyPr>
          <a:lstStyle/>
          <a:p>
            <a:pPr algn="just">
              <a:lnSpc>
                <a:spcPct val="145000"/>
              </a:lnSpc>
            </a:pPr>
            <a:r>
              <a:rPr lang="ja-JP" altLang="en-US" sz="970" b="1" spc="-20">
                <a:latin typeface="Yu Gothic" panose="020B0400000000000000" pitchFamily="34" charset="-128"/>
                <a:ea typeface="Yu Gothic" panose="020B0400000000000000" pitchFamily="34" charset="-128"/>
              </a:rPr>
              <a:t>新聞に週１日以上接触している人の購買プロセスにおいて、新聞広告は商品・サービスを知るきっかけとな</a:t>
            </a:r>
            <a:r>
              <a:rPr lang="ja-JP" altLang="en-US" sz="970" b="1" spc="-300">
                <a:latin typeface="Yu Gothic" panose="020B0400000000000000" pitchFamily="34" charset="-128"/>
                <a:ea typeface="Yu Gothic" panose="020B0400000000000000" pitchFamily="34" charset="-128"/>
              </a:rPr>
              <a:t>る</a:t>
            </a:r>
            <a:r>
              <a:rPr lang="ja-JP" altLang="en-US" sz="970" b="1" spc="-20">
                <a:latin typeface="Yu Gothic" panose="020B0400000000000000" pitchFamily="34" charset="-128"/>
                <a:ea typeface="Yu Gothic" panose="020B0400000000000000" pitchFamily="34" charset="-128"/>
              </a:rPr>
              <a:t>「認知</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だけでなく、興味を持つきっかけとなったり、欲しい気持ちが高ま</a:t>
            </a:r>
            <a:r>
              <a:rPr lang="ja-JP" altLang="en-US" sz="970" b="1" spc="-300">
                <a:latin typeface="Yu Gothic" panose="020B0400000000000000" pitchFamily="34" charset="-128"/>
                <a:ea typeface="Yu Gothic" panose="020B0400000000000000" pitchFamily="34" charset="-128"/>
              </a:rPr>
              <a:t>る</a:t>
            </a:r>
            <a:r>
              <a:rPr lang="ja-JP" altLang="en-US" sz="970" b="1" spc="-20">
                <a:latin typeface="Yu Gothic" panose="020B0400000000000000" pitchFamily="34" charset="-128"/>
                <a:ea typeface="Yu Gothic" panose="020B0400000000000000" pitchFamily="34" charset="-128"/>
              </a:rPr>
              <a:t>「興味・関心</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商品等の内容理解や実物を確認したくなるといっ</a:t>
            </a:r>
            <a:r>
              <a:rPr lang="ja-JP" altLang="en-US" sz="970" b="1" spc="-300">
                <a:latin typeface="Yu Gothic" panose="020B0400000000000000" pitchFamily="34" charset="-128"/>
                <a:ea typeface="Yu Gothic" panose="020B0400000000000000" pitchFamily="34" charset="-128"/>
              </a:rPr>
              <a:t>た</a:t>
            </a:r>
            <a:r>
              <a:rPr lang="ja-JP" altLang="en-US" sz="970" b="1" spc="-20">
                <a:latin typeface="Yu Gothic" panose="020B0400000000000000" pitchFamily="34" charset="-128"/>
                <a:ea typeface="Yu Gothic" panose="020B0400000000000000" pitchFamily="34" charset="-128"/>
              </a:rPr>
              <a:t>「比較・検討</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というミッドファネルにおいても重要な役割を果たしています。</a:t>
            </a:r>
          </a:p>
        </p:txBody>
      </p:sp>
      <p:sp>
        <p:nvSpPr>
          <p:cNvPr id="8" name="テキスト ボックス 7">
            <a:extLst>
              <a:ext uri="{FF2B5EF4-FFF2-40B4-BE49-F238E27FC236}">
                <a16:creationId xmlns:a16="http://schemas.microsoft.com/office/drawing/2014/main" id="{12482707-09CE-C261-05D5-F8BA2AE16675}"/>
              </a:ext>
            </a:extLst>
          </p:cNvPr>
          <p:cNvSpPr txBox="1"/>
          <p:nvPr/>
        </p:nvSpPr>
        <p:spPr>
          <a:xfrm>
            <a:off x="555503" y="1183217"/>
            <a:ext cx="4046390" cy="348429"/>
          </a:xfrm>
          <a:prstGeom prst="rect">
            <a:avLst/>
          </a:prstGeom>
          <a:noFill/>
        </p:spPr>
        <p:txBody>
          <a:bodyPr wrap="square" lIns="0" tIns="0" rIns="0" bIns="0" rtlCol="0" anchor="t">
            <a:spAutoFit/>
          </a:bodyPr>
          <a:lstStyle/>
          <a:p>
            <a:pPr algn="just">
              <a:lnSpc>
                <a:spcPct val="120000"/>
              </a:lnSpc>
            </a:pPr>
            <a:r>
              <a:rPr lang="ja-JP" altLang="en-US" sz="1950" b="1">
                <a:solidFill>
                  <a:srgbClr val="0090AC"/>
                </a:solidFill>
                <a:latin typeface="Yu Gothic" panose="020B0400000000000000" pitchFamily="34" charset="-128"/>
                <a:ea typeface="Yu Gothic" panose="020B0400000000000000" pitchFamily="34" charset="-128"/>
              </a:rPr>
              <a:t>購入・利用を後押しする新聞広告</a:t>
            </a:r>
          </a:p>
        </p:txBody>
      </p:sp>
      <p:pic>
        <p:nvPicPr>
          <p:cNvPr id="15" name="図 14" descr="グラフ, じょうごグラフ&#10;&#10;AI によって生成されたコンテンツは間違っている可能性があります。">
            <a:extLst>
              <a:ext uri="{FF2B5EF4-FFF2-40B4-BE49-F238E27FC236}">
                <a16:creationId xmlns:a16="http://schemas.microsoft.com/office/drawing/2014/main" id="{A7B14126-0A50-37FA-7FF0-8E852E8A37CC}"/>
              </a:ext>
            </a:extLst>
          </p:cNvPr>
          <p:cNvPicPr>
            <a:picLocks noChangeAspect="1"/>
          </p:cNvPicPr>
          <p:nvPr/>
        </p:nvPicPr>
        <p:blipFill>
          <a:blip r:embed="rId3"/>
          <a:stretch>
            <a:fillRect/>
          </a:stretch>
        </p:blipFill>
        <p:spPr>
          <a:xfrm>
            <a:off x="614645" y="2065806"/>
            <a:ext cx="9558528" cy="5099304"/>
          </a:xfrm>
          <a:prstGeom prst="rect">
            <a:avLst/>
          </a:prstGeom>
        </p:spPr>
      </p:pic>
    </p:spTree>
    <p:extLst>
      <p:ext uri="{BB962C8B-B14F-4D97-AF65-F5344CB8AC3E}">
        <p14:creationId xmlns:p14="http://schemas.microsoft.com/office/powerpoint/2010/main" val="2430716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4A80DC3D-CEB1-9043-8D4F-5F78E5F23937}"/>
              </a:ext>
            </a:extLst>
          </p:cNvPr>
          <p:cNvSpPr txBox="1"/>
          <p:nvPr/>
        </p:nvSpPr>
        <p:spPr>
          <a:xfrm>
            <a:off x="10232198" y="7184360"/>
            <a:ext cx="212918" cy="246221"/>
          </a:xfrm>
          <a:prstGeom prst="rect">
            <a:avLst/>
          </a:prstGeom>
          <a:noFill/>
        </p:spPr>
        <p:txBody>
          <a:bodyPr wrap="square" rtlCol="0">
            <a:spAutoFit/>
          </a:bodyPr>
          <a:lstStyle/>
          <a:p>
            <a:pPr algn="ctr"/>
            <a:r>
              <a:rPr lang="en-US" altLang="ja-JP" sz="1000" dirty="0"/>
              <a:t>2</a:t>
            </a:r>
            <a:endParaRPr kumimoji="1" lang="ja-JP" altLang="en-US" sz="1000"/>
          </a:p>
        </p:txBody>
      </p:sp>
      <p:pic>
        <p:nvPicPr>
          <p:cNvPr id="3" name="図 2" descr="テキスト&#10;&#10;AI によって生成されたコンテンツは間違っている可能性があります。">
            <a:extLst>
              <a:ext uri="{FF2B5EF4-FFF2-40B4-BE49-F238E27FC236}">
                <a16:creationId xmlns:a16="http://schemas.microsoft.com/office/drawing/2014/main" id="{9E9AE420-618A-A611-C69A-32E733C5E358}"/>
              </a:ext>
            </a:extLst>
          </p:cNvPr>
          <p:cNvPicPr>
            <a:picLocks noChangeAspect="1"/>
          </p:cNvPicPr>
          <p:nvPr/>
        </p:nvPicPr>
        <p:blipFill>
          <a:blip r:embed="rId2">
            <a:alphaModFix/>
          </a:blip>
          <a:stretch>
            <a:fillRect/>
          </a:stretch>
        </p:blipFill>
        <p:spPr>
          <a:xfrm>
            <a:off x="873096" y="1015100"/>
            <a:ext cx="9143698" cy="5969899"/>
          </a:xfrm>
          <a:prstGeom prst="rect">
            <a:avLst/>
          </a:prstGeom>
        </p:spPr>
      </p:pic>
      <p:sp>
        <p:nvSpPr>
          <p:cNvPr id="4" name="テキスト ボックス 3">
            <a:extLst>
              <a:ext uri="{FF2B5EF4-FFF2-40B4-BE49-F238E27FC236}">
                <a16:creationId xmlns:a16="http://schemas.microsoft.com/office/drawing/2014/main" id="{03F6A632-BC02-B65F-E225-9AABE0C49585}"/>
              </a:ext>
            </a:extLst>
          </p:cNvPr>
          <p:cNvSpPr txBox="1"/>
          <p:nvPr/>
        </p:nvSpPr>
        <p:spPr>
          <a:xfrm>
            <a:off x="953436" y="505883"/>
            <a:ext cx="4046390" cy="348429"/>
          </a:xfrm>
          <a:prstGeom prst="rect">
            <a:avLst/>
          </a:prstGeom>
          <a:noFill/>
        </p:spPr>
        <p:txBody>
          <a:bodyPr wrap="square" lIns="0" tIns="0" rIns="0" bIns="0" rtlCol="0" anchor="t">
            <a:spAutoFit/>
          </a:bodyPr>
          <a:lstStyle/>
          <a:p>
            <a:pPr algn="just">
              <a:lnSpc>
                <a:spcPct val="120000"/>
              </a:lnSpc>
            </a:pPr>
            <a:r>
              <a:rPr lang="ja-JP" altLang="en-US" sz="1950" b="1">
                <a:solidFill>
                  <a:srgbClr val="0090AC"/>
                </a:solidFill>
                <a:latin typeface="Yu Gothic" panose="020B0400000000000000" pitchFamily="34" charset="-128"/>
                <a:ea typeface="Yu Gothic" panose="020B0400000000000000" pitchFamily="34" charset="-128"/>
              </a:rPr>
              <a:t>新聞</a:t>
            </a:r>
            <a:r>
              <a:rPr lang="en-US" altLang="ja-JP" sz="1950" b="1" dirty="0">
                <a:solidFill>
                  <a:srgbClr val="0090AC"/>
                </a:solidFill>
                <a:latin typeface="Yu Gothic" panose="020B0400000000000000" pitchFamily="34" charset="-128"/>
                <a:ea typeface="Yu Gothic" panose="020B0400000000000000" pitchFamily="34" charset="-128"/>
              </a:rPr>
              <a:t>×</a:t>
            </a:r>
            <a:r>
              <a:rPr lang="ja-JP" altLang="en-US" sz="1950" b="1">
                <a:solidFill>
                  <a:srgbClr val="0090AC"/>
                </a:solidFill>
                <a:latin typeface="Yu Gothic" panose="020B0400000000000000" pitchFamily="34" charset="-128"/>
                <a:ea typeface="Yu Gothic" panose="020B0400000000000000" pitchFamily="34" charset="-128"/>
              </a:rPr>
              <a:t>ネットで効果的に広告活動</a:t>
            </a:r>
          </a:p>
        </p:txBody>
      </p:sp>
    </p:spTree>
    <p:extLst>
      <p:ext uri="{BB962C8B-B14F-4D97-AF65-F5344CB8AC3E}">
        <p14:creationId xmlns:p14="http://schemas.microsoft.com/office/powerpoint/2010/main" val="2638717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6D93CA-DA61-F36F-2A65-7186A7B779A1}"/>
            </a:ext>
          </a:extLst>
        </p:cNvPr>
        <p:cNvGrpSpPr/>
        <p:nvPr/>
      </p:nvGrpSpPr>
      <p:grpSpPr>
        <a:xfrm>
          <a:off x="0" y="0"/>
          <a:ext cx="0" cy="0"/>
          <a:chOff x="0" y="0"/>
          <a:chExt cx="0" cy="0"/>
        </a:xfrm>
      </p:grpSpPr>
      <p:pic>
        <p:nvPicPr>
          <p:cNvPr id="13" name="図 12">
            <a:extLst>
              <a:ext uri="{FF2B5EF4-FFF2-40B4-BE49-F238E27FC236}">
                <a16:creationId xmlns:a16="http://schemas.microsoft.com/office/drawing/2014/main" id="{932C3085-1307-9559-6D1A-0500C9D572D1}"/>
              </a:ext>
            </a:extLst>
          </p:cNvPr>
          <p:cNvPicPr>
            <a:picLocks noChangeAspect="1"/>
          </p:cNvPicPr>
          <p:nvPr/>
        </p:nvPicPr>
        <p:blipFill>
          <a:blip r:embed="rId2"/>
          <a:stretch>
            <a:fillRect/>
          </a:stretch>
        </p:blipFill>
        <p:spPr>
          <a:xfrm>
            <a:off x="0" y="1587"/>
            <a:ext cx="3594100" cy="7556500"/>
          </a:xfrm>
          <a:prstGeom prst="rect">
            <a:avLst/>
          </a:prstGeom>
        </p:spPr>
      </p:pic>
      <p:sp>
        <p:nvSpPr>
          <p:cNvPr id="3" name="テキスト ボックス 2">
            <a:extLst>
              <a:ext uri="{FF2B5EF4-FFF2-40B4-BE49-F238E27FC236}">
                <a16:creationId xmlns:a16="http://schemas.microsoft.com/office/drawing/2014/main" id="{9F701038-C0B4-C4F3-C0B5-6925E42C0395}"/>
              </a:ext>
            </a:extLst>
          </p:cNvPr>
          <p:cNvSpPr txBox="1"/>
          <p:nvPr/>
        </p:nvSpPr>
        <p:spPr>
          <a:xfrm>
            <a:off x="10173173" y="7184360"/>
            <a:ext cx="317142" cy="246221"/>
          </a:xfrm>
          <a:prstGeom prst="rect">
            <a:avLst/>
          </a:prstGeom>
          <a:noFill/>
        </p:spPr>
        <p:txBody>
          <a:bodyPr wrap="square" rtlCol="0">
            <a:spAutoFit/>
          </a:bodyPr>
          <a:lstStyle/>
          <a:p>
            <a:pPr algn="ctr"/>
            <a:r>
              <a:rPr lang="en-US" altLang="ja-JP" sz="1000" dirty="0"/>
              <a:t>20</a:t>
            </a:r>
            <a:endParaRPr kumimoji="1" lang="ja-JP" altLang="en-US" sz="1000"/>
          </a:p>
        </p:txBody>
      </p:sp>
      <p:sp>
        <p:nvSpPr>
          <p:cNvPr id="4" name="テキスト ボックス 3">
            <a:extLst>
              <a:ext uri="{FF2B5EF4-FFF2-40B4-BE49-F238E27FC236}">
                <a16:creationId xmlns:a16="http://schemas.microsoft.com/office/drawing/2014/main" id="{A9729E2D-F4B0-430D-6484-BCD673D5E69D}"/>
              </a:ext>
            </a:extLst>
          </p:cNvPr>
          <p:cNvSpPr txBox="1"/>
          <p:nvPr/>
        </p:nvSpPr>
        <p:spPr>
          <a:xfrm>
            <a:off x="555503" y="1183217"/>
            <a:ext cx="2938468" cy="726096"/>
          </a:xfrm>
          <a:prstGeom prst="rect">
            <a:avLst/>
          </a:prstGeom>
          <a:noFill/>
        </p:spPr>
        <p:txBody>
          <a:bodyPr wrap="square" lIns="0" tIns="0" rIns="0" bIns="0" rtlCol="0" anchor="t">
            <a:spAutoFit/>
          </a:bodyPr>
          <a:lstStyle/>
          <a:p>
            <a:pPr algn="just">
              <a:lnSpc>
                <a:spcPct val="125000"/>
              </a:lnSpc>
            </a:pPr>
            <a:r>
              <a:rPr lang="ja-JP" altLang="en-US" sz="1950" b="1">
                <a:solidFill>
                  <a:srgbClr val="0090AC"/>
                </a:solidFill>
                <a:latin typeface="Yu Gothic" panose="020B0400000000000000" pitchFamily="34" charset="-128"/>
                <a:ea typeface="Yu Gothic" panose="020B0400000000000000" pitchFamily="34" charset="-128"/>
              </a:rPr>
              <a:t>長期購読が多い</a:t>
            </a:r>
          </a:p>
          <a:p>
            <a:pPr algn="just">
              <a:lnSpc>
                <a:spcPct val="125000"/>
              </a:lnSpc>
            </a:pPr>
            <a:r>
              <a:rPr lang="ja-JP" altLang="en-US" sz="1950" b="1">
                <a:solidFill>
                  <a:srgbClr val="0090AC"/>
                </a:solidFill>
                <a:latin typeface="Yu Gothic" panose="020B0400000000000000" pitchFamily="34" charset="-128"/>
                <a:ea typeface="Yu Gothic" panose="020B0400000000000000" pitchFamily="34" charset="-128"/>
              </a:rPr>
              <a:t>新聞読者</a:t>
            </a:r>
          </a:p>
        </p:txBody>
      </p:sp>
      <p:sp>
        <p:nvSpPr>
          <p:cNvPr id="5" name="テキスト ボックス 4">
            <a:extLst>
              <a:ext uri="{FF2B5EF4-FFF2-40B4-BE49-F238E27FC236}">
                <a16:creationId xmlns:a16="http://schemas.microsoft.com/office/drawing/2014/main" id="{828CA0C0-7EDA-D524-2D36-DBA460D0513A}"/>
              </a:ext>
            </a:extLst>
          </p:cNvPr>
          <p:cNvSpPr txBox="1"/>
          <p:nvPr/>
        </p:nvSpPr>
        <p:spPr>
          <a:xfrm>
            <a:off x="555503" y="2164125"/>
            <a:ext cx="2591958" cy="2701060"/>
          </a:xfrm>
          <a:prstGeom prst="rect">
            <a:avLst/>
          </a:prstGeom>
          <a:noFill/>
        </p:spPr>
        <p:txBody>
          <a:bodyPr wrap="square" lIns="0" tIns="0" rIns="0" bIns="0" rtlCol="0">
            <a:spAutoFit/>
          </a:bodyPr>
          <a:lstStyle/>
          <a:p>
            <a:pPr algn="just">
              <a:lnSpc>
                <a:spcPct val="152000"/>
              </a:lnSpc>
            </a:pPr>
            <a:r>
              <a:rPr lang="ja-JP" altLang="en-US" sz="970" b="1" spc="-20">
                <a:latin typeface="Yu Gothic" panose="020B0400000000000000" pitchFamily="34" charset="-128"/>
                <a:ea typeface="Yu Gothic" panose="020B0400000000000000" pitchFamily="34" charset="-128"/>
              </a:rPr>
              <a:t>自宅で新聞を月決め購読している人のうち、購読中の新聞を</a:t>
            </a:r>
            <a:r>
              <a:rPr lang="en-US" altLang="ja-JP" sz="970" b="1" spc="-20" dirty="0">
                <a:latin typeface="Yu Gothic" panose="020B0400000000000000" pitchFamily="34" charset="-128"/>
                <a:ea typeface="Yu Gothic" panose="020B0400000000000000" pitchFamily="34" charset="-128"/>
              </a:rPr>
              <a:t>20</a:t>
            </a:r>
            <a:r>
              <a:rPr lang="ja-JP" altLang="en-US" sz="970" b="1" spc="-20">
                <a:latin typeface="Yu Gothic" panose="020B0400000000000000" pitchFamily="34" charset="-128"/>
                <a:ea typeface="Yu Gothic" panose="020B0400000000000000" pitchFamily="34" charset="-128"/>
              </a:rPr>
              <a:t>年以上購読し続けている人は</a:t>
            </a:r>
            <a:r>
              <a:rPr lang="en-US" altLang="ja-JP" sz="970" b="1" spc="-20" dirty="0">
                <a:latin typeface="Yu Gothic" panose="020B0400000000000000" pitchFamily="34" charset="-128"/>
                <a:ea typeface="Yu Gothic" panose="020B0400000000000000" pitchFamily="34" charset="-128"/>
              </a:rPr>
              <a:t>71.4</a:t>
            </a:r>
            <a:r>
              <a:rPr lang="ja-JP" altLang="en-US" sz="970" b="1" spc="-20">
                <a:latin typeface="Yu Gothic" panose="020B0400000000000000" pitchFamily="34" charset="-128"/>
                <a:ea typeface="Yu Gothic" panose="020B0400000000000000" pitchFamily="34" charset="-128"/>
              </a:rPr>
              <a:t>％でした。ロイヤルティーの高い読者を多く抱えている新聞は、長期的なブランドコミュニケーションを図るのに適しているメディアであることがうかがえます。新聞に週１日以上接触している人の平均閲読時間は平日で</a:t>
            </a:r>
            <a:r>
              <a:rPr lang="en-US" altLang="ja-JP" sz="970" b="1" spc="-20" dirty="0">
                <a:latin typeface="Yu Gothic" panose="020B0400000000000000" pitchFamily="34" charset="-128"/>
                <a:ea typeface="Yu Gothic" panose="020B0400000000000000" pitchFamily="34" charset="-128"/>
              </a:rPr>
              <a:t>23.9</a:t>
            </a:r>
            <a:r>
              <a:rPr lang="ja-JP" altLang="en-US" sz="970" b="1" spc="-20">
                <a:latin typeface="Yu Gothic" panose="020B0400000000000000" pitchFamily="34" charset="-128"/>
                <a:ea typeface="Yu Gothic" panose="020B0400000000000000" pitchFamily="34" charset="-128"/>
              </a:rPr>
              <a:t>分、休日で</a:t>
            </a:r>
            <a:r>
              <a:rPr lang="en-US" altLang="ja-JP" sz="970" b="1" spc="-20" dirty="0">
                <a:latin typeface="Yu Gothic" panose="020B0400000000000000" pitchFamily="34" charset="-128"/>
                <a:ea typeface="Yu Gothic" panose="020B0400000000000000" pitchFamily="34" charset="-128"/>
              </a:rPr>
              <a:t>27.5</a:t>
            </a:r>
            <a:r>
              <a:rPr lang="ja-JP" altLang="en-US" sz="970" b="1" spc="-20">
                <a:latin typeface="Yu Gothic" panose="020B0400000000000000" pitchFamily="34" charset="-128"/>
                <a:ea typeface="Yu Gothic" panose="020B0400000000000000" pitchFamily="34" charset="-128"/>
              </a:rPr>
              <a:t>分でした。閲読時間帯は平日、休日とも起床直後の時間帯に読む人が最も多く、午前中に読まれている傾向がみられます。平日は</a:t>
            </a:r>
            <a:r>
              <a:rPr lang="en-US" altLang="ja-JP" sz="970" b="1" spc="-20" dirty="0">
                <a:latin typeface="Yu Gothic" panose="020B0400000000000000" pitchFamily="34" charset="-128"/>
                <a:ea typeface="Yu Gothic" panose="020B0400000000000000" pitchFamily="34" charset="-128"/>
              </a:rPr>
              <a:t>18</a:t>
            </a:r>
            <a:r>
              <a:rPr lang="ja-JP" altLang="en-US" sz="970" b="1" spc="-20">
                <a:latin typeface="Yu Gothic" panose="020B0400000000000000" pitchFamily="34" charset="-128"/>
                <a:ea typeface="Yu Gothic" panose="020B0400000000000000" pitchFamily="34" charset="-128"/>
              </a:rPr>
              <a:t>～</a:t>
            </a:r>
            <a:r>
              <a:rPr lang="en-US" altLang="ja-JP" sz="970" b="1" spc="-20" dirty="0">
                <a:latin typeface="Yu Gothic" panose="020B0400000000000000" pitchFamily="34" charset="-128"/>
                <a:ea typeface="Yu Gothic" panose="020B0400000000000000" pitchFamily="34" charset="-128"/>
              </a:rPr>
              <a:t>20</a:t>
            </a:r>
            <a:r>
              <a:rPr lang="ja-JP" altLang="en-US" sz="970" b="1" spc="-20">
                <a:latin typeface="Yu Gothic" panose="020B0400000000000000" pitchFamily="34" charset="-128"/>
                <a:ea typeface="Yu Gothic" panose="020B0400000000000000" pitchFamily="34" charset="-128"/>
              </a:rPr>
              <a:t>時台に読むと回答した人も多く、帰宅後に新聞に接する様子がうかがえます。</a:t>
            </a:r>
          </a:p>
        </p:txBody>
      </p:sp>
      <p:pic>
        <p:nvPicPr>
          <p:cNvPr id="7" name="図 6" descr="グラフ, 棒グラフ, ウォーターフォール図&#10;&#10;AI によって生成されたコンテンツは間違っている可能性があります。">
            <a:extLst>
              <a:ext uri="{FF2B5EF4-FFF2-40B4-BE49-F238E27FC236}">
                <a16:creationId xmlns:a16="http://schemas.microsoft.com/office/drawing/2014/main" id="{447862A2-0A47-8C86-1C9F-D536061713AA}"/>
              </a:ext>
            </a:extLst>
          </p:cNvPr>
          <p:cNvPicPr>
            <a:picLocks noChangeAspect="1"/>
          </p:cNvPicPr>
          <p:nvPr/>
        </p:nvPicPr>
        <p:blipFill>
          <a:blip r:embed="rId3">
            <a:alphaModFix/>
          </a:blip>
          <a:stretch>
            <a:fillRect/>
          </a:stretch>
        </p:blipFill>
        <p:spPr>
          <a:xfrm>
            <a:off x="4083143" y="3979828"/>
            <a:ext cx="6094984" cy="2923032"/>
          </a:xfrm>
          <a:prstGeom prst="rect">
            <a:avLst/>
          </a:prstGeom>
        </p:spPr>
      </p:pic>
      <p:pic>
        <p:nvPicPr>
          <p:cNvPr id="9" name="図 8" descr="テーブル&#10;&#10;AI によって生成されたコンテンツは間違っている可能性があります。">
            <a:extLst>
              <a:ext uri="{FF2B5EF4-FFF2-40B4-BE49-F238E27FC236}">
                <a16:creationId xmlns:a16="http://schemas.microsoft.com/office/drawing/2014/main" id="{53084962-5EB2-C799-9C70-D20427A73B83}"/>
              </a:ext>
            </a:extLst>
          </p:cNvPr>
          <p:cNvPicPr>
            <a:picLocks noChangeAspect="1"/>
          </p:cNvPicPr>
          <p:nvPr/>
        </p:nvPicPr>
        <p:blipFill>
          <a:blip r:embed="rId4">
            <a:alphaModFix/>
          </a:blip>
          <a:stretch>
            <a:fillRect/>
          </a:stretch>
        </p:blipFill>
        <p:spPr>
          <a:xfrm>
            <a:off x="7654222" y="629221"/>
            <a:ext cx="2482088" cy="3150616"/>
          </a:xfrm>
          <a:prstGeom prst="rect">
            <a:avLst/>
          </a:prstGeom>
        </p:spPr>
      </p:pic>
      <p:pic>
        <p:nvPicPr>
          <p:cNvPr id="11" name="図 10" descr="テーブル&#10;&#10;AI によって生成されたコンテンツは間違っている可能性があります。">
            <a:extLst>
              <a:ext uri="{FF2B5EF4-FFF2-40B4-BE49-F238E27FC236}">
                <a16:creationId xmlns:a16="http://schemas.microsoft.com/office/drawing/2014/main" id="{47FE5797-2C4E-1903-280A-CC509D1C8793}"/>
              </a:ext>
            </a:extLst>
          </p:cNvPr>
          <p:cNvPicPr>
            <a:picLocks noChangeAspect="1"/>
          </p:cNvPicPr>
          <p:nvPr/>
        </p:nvPicPr>
        <p:blipFill>
          <a:blip r:embed="rId5">
            <a:alphaModFix/>
          </a:blip>
          <a:stretch>
            <a:fillRect/>
          </a:stretch>
        </p:blipFill>
        <p:spPr>
          <a:xfrm>
            <a:off x="4083143" y="629221"/>
            <a:ext cx="3328416" cy="3008376"/>
          </a:xfrm>
          <a:prstGeom prst="rect">
            <a:avLst/>
          </a:prstGeom>
        </p:spPr>
      </p:pic>
    </p:spTree>
    <p:extLst>
      <p:ext uri="{BB962C8B-B14F-4D97-AF65-F5344CB8AC3E}">
        <p14:creationId xmlns:p14="http://schemas.microsoft.com/office/powerpoint/2010/main" val="3694071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0E9BDBE4-B9D9-89E3-E799-AEDE6FEC5583}"/>
              </a:ext>
            </a:extLst>
          </p:cNvPr>
          <p:cNvPicPr>
            <a:picLocks noChangeAspect="1"/>
          </p:cNvPicPr>
          <p:nvPr/>
        </p:nvPicPr>
        <p:blipFill>
          <a:blip r:embed="rId2"/>
          <a:stretch>
            <a:fillRect/>
          </a:stretch>
        </p:blipFill>
        <p:spPr>
          <a:xfrm>
            <a:off x="0" y="0"/>
            <a:ext cx="10697893" cy="7559675"/>
          </a:xfrm>
          <a:prstGeom prst="rect">
            <a:avLst/>
          </a:prstGeom>
        </p:spPr>
      </p:pic>
      <p:sp>
        <p:nvSpPr>
          <p:cNvPr id="5" name="テキスト ボックス 4">
            <a:extLst>
              <a:ext uri="{FF2B5EF4-FFF2-40B4-BE49-F238E27FC236}">
                <a16:creationId xmlns:a16="http://schemas.microsoft.com/office/drawing/2014/main" id="{4DF1353A-2D7A-3D4D-B0D4-0C376C5E4DE9}"/>
              </a:ext>
            </a:extLst>
          </p:cNvPr>
          <p:cNvSpPr txBox="1"/>
          <p:nvPr/>
        </p:nvSpPr>
        <p:spPr>
          <a:xfrm>
            <a:off x="3019568" y="2452850"/>
            <a:ext cx="5749045" cy="714298"/>
          </a:xfrm>
          <a:prstGeom prst="rect">
            <a:avLst/>
          </a:prstGeom>
          <a:noFill/>
        </p:spPr>
        <p:txBody>
          <a:bodyPr wrap="square" lIns="0" tIns="0" rIns="0" bIns="0" rtlCol="0">
            <a:spAutoFit/>
          </a:bodyPr>
          <a:lstStyle/>
          <a:p>
            <a:pPr algn="just">
              <a:lnSpc>
                <a:spcPct val="145000"/>
              </a:lnSpc>
            </a:pPr>
            <a:r>
              <a:rPr lang="ja-JP" altLang="en-US" sz="1100" b="1">
                <a:latin typeface="Yu Gothic" panose="020B0400000000000000" pitchFamily="34" charset="-128"/>
                <a:ea typeface="Yu Gothic" panose="020B0400000000000000" pitchFamily="34" charset="-128"/>
              </a:rPr>
              <a:t>生活者はさまざまなメディアから情報を収集し、企業は各媒体の特性を踏まえた広告活動を展開しています。新聞とインターネットは異なる特長を持っており、相互に補完し合う関係にあることをデータで示し、両者の強みを生かして期待できる効果を紹介します。</a:t>
            </a:r>
          </a:p>
        </p:txBody>
      </p:sp>
      <p:sp>
        <p:nvSpPr>
          <p:cNvPr id="2" name="テキスト ボックス 1">
            <a:extLst>
              <a:ext uri="{FF2B5EF4-FFF2-40B4-BE49-F238E27FC236}">
                <a16:creationId xmlns:a16="http://schemas.microsoft.com/office/drawing/2014/main" id="{CEDF65E0-EB61-5F31-7A8C-631EA1744CFF}"/>
              </a:ext>
            </a:extLst>
          </p:cNvPr>
          <p:cNvSpPr txBox="1"/>
          <p:nvPr/>
        </p:nvSpPr>
        <p:spPr>
          <a:xfrm>
            <a:off x="3200915" y="5187938"/>
            <a:ext cx="4930899" cy="1472454"/>
          </a:xfrm>
          <a:prstGeom prst="rect">
            <a:avLst/>
          </a:prstGeom>
          <a:noFill/>
        </p:spPr>
        <p:txBody>
          <a:bodyPr wrap="square" lIns="0" tIns="0" rIns="0" bIns="0" rtlCol="0">
            <a:spAutoFit/>
          </a:bodyPr>
          <a:lstStyle/>
          <a:p>
            <a:pPr>
              <a:lnSpc>
                <a:spcPct val="130000"/>
              </a:lnSpc>
              <a:spcAft>
                <a:spcPts val="400"/>
              </a:spcAft>
            </a:pPr>
            <a:r>
              <a:rPr lang="ja-JP" altLang="en-US" sz="850" b="1">
                <a:latin typeface="+mn-ea"/>
              </a:rPr>
              <a:t>この調査の主な分析軸</a:t>
            </a:r>
            <a:endParaRPr lang="en-US" altLang="ja-JP" sz="850" b="1" dirty="0">
              <a:latin typeface="+mn-ea"/>
            </a:endParaRPr>
          </a:p>
          <a:p>
            <a:pPr algn="just">
              <a:lnSpc>
                <a:spcPct val="114000"/>
              </a:lnSpc>
              <a:spcAft>
                <a:spcPts val="200"/>
              </a:spcAft>
            </a:pPr>
            <a:r>
              <a:rPr lang="ja-JP" altLang="en-US" sz="780" spc="-30">
                <a:latin typeface="+mn-ea"/>
              </a:rPr>
              <a:t>この調査では、生活者の新聞、テレビ、インターネットの接触状況の組み合わせごとに</a:t>
            </a:r>
            <a:r>
              <a:rPr lang="en-US" altLang="ja-JP" sz="780" spc="-30" dirty="0">
                <a:latin typeface="+mn-ea"/>
              </a:rPr>
              <a:t>3</a:t>
            </a:r>
            <a:r>
              <a:rPr lang="ja-JP" altLang="en-US" sz="780" spc="-30">
                <a:latin typeface="+mn-ea"/>
              </a:rPr>
              <a:t>グループに分け、それぞれがどのような人たちであるかを分析しています。注記がない限り、「新聞」は紙の新聞に加え電子版、オンライン版、新聞社のニュースサイト・アプリなどネット経由のものも含みます。「テレビ」は地上波、</a:t>
            </a:r>
            <a:r>
              <a:rPr lang="it-IT" altLang="ja-JP" sz="780" spc="-30" dirty="0">
                <a:latin typeface="+mn-ea"/>
              </a:rPr>
              <a:t>BS</a:t>
            </a:r>
            <a:r>
              <a:rPr lang="ja-JP" altLang="it-IT" sz="780" spc="-30">
                <a:latin typeface="+mn-ea"/>
              </a:rPr>
              <a:t>、</a:t>
            </a:r>
            <a:r>
              <a:rPr lang="it-IT" altLang="ja-JP" sz="780" spc="-30" dirty="0">
                <a:latin typeface="+mn-ea"/>
              </a:rPr>
              <a:t>CS</a:t>
            </a:r>
            <a:r>
              <a:rPr lang="ja-JP" altLang="it-IT" sz="780" spc="-30">
                <a:latin typeface="+mn-ea"/>
              </a:rPr>
              <a:t>、</a:t>
            </a:r>
            <a:r>
              <a:rPr lang="ja-JP" altLang="en-US" sz="780" spc="-30">
                <a:latin typeface="+mn-ea"/>
              </a:rPr>
              <a:t>録画視聴に加え、テレビ局が配信するインターネット番組、見逃し配信など、「雑誌」は紙の雑誌に加え電子版、オンライン版、雑誌の公式サイトなど、「ラジオ」は</a:t>
            </a:r>
            <a:r>
              <a:rPr lang="it-IT" altLang="ja-JP" sz="780" spc="-30" dirty="0">
                <a:latin typeface="+mn-ea"/>
              </a:rPr>
              <a:t>AM</a:t>
            </a:r>
            <a:r>
              <a:rPr lang="ja-JP" altLang="it-IT" sz="780" spc="-30">
                <a:latin typeface="+mn-ea"/>
              </a:rPr>
              <a:t>、</a:t>
            </a:r>
            <a:r>
              <a:rPr lang="it-IT" altLang="ja-JP" sz="780" spc="-30" dirty="0">
                <a:latin typeface="+mn-ea"/>
              </a:rPr>
              <a:t>FM</a:t>
            </a:r>
            <a:r>
              <a:rPr lang="ja-JP" altLang="en-US" sz="780" spc="-30">
                <a:latin typeface="+mn-ea"/>
              </a:rPr>
              <a:t>に加え</a:t>
            </a:r>
            <a:r>
              <a:rPr lang="it-IT" altLang="ja-JP" sz="780" spc="-30" dirty="0" err="1">
                <a:latin typeface="+mn-ea"/>
              </a:rPr>
              <a:t>radiko</a:t>
            </a:r>
            <a:r>
              <a:rPr lang="ja-JP" altLang="en-US" sz="780" spc="-30">
                <a:latin typeface="+mn-ea"/>
              </a:rPr>
              <a:t>など、それぞれネット経由のものも含みます。</a:t>
            </a:r>
            <a:endParaRPr lang="en-US" altLang="ja-JP" sz="780" spc="-30" dirty="0">
              <a:latin typeface="+mn-ea"/>
            </a:endParaRPr>
          </a:p>
          <a:p>
            <a:pPr algn="just">
              <a:lnSpc>
                <a:spcPct val="114000"/>
              </a:lnSpc>
            </a:pPr>
            <a:r>
              <a:rPr lang="en-US" altLang="ja-JP" sz="780" spc="-30" dirty="0">
                <a:latin typeface="+mn-ea"/>
              </a:rPr>
              <a:t>①【</a:t>
            </a:r>
            <a:r>
              <a:rPr lang="ja-JP" altLang="en-US" sz="780" spc="-30">
                <a:latin typeface="+mn-ea"/>
              </a:rPr>
              <a:t>新聞・ネット利用者</a:t>
            </a:r>
            <a:r>
              <a:rPr lang="en-US" altLang="ja-JP" sz="780" spc="-30" dirty="0">
                <a:latin typeface="+mn-ea"/>
              </a:rPr>
              <a:t>】 </a:t>
            </a:r>
            <a:r>
              <a:rPr lang="ja-JP" altLang="en-US" sz="780" spc="-30">
                <a:latin typeface="+mn-ea"/>
              </a:rPr>
              <a:t>テレビの利用状況にかかわらず新聞（紙の新聞、電子版・オンライン版</a:t>
            </a:r>
            <a:r>
              <a:rPr lang="ja-JP" altLang="en-US" sz="780" spc="-300">
                <a:latin typeface="+mn-ea"/>
              </a:rPr>
              <a:t>）</a:t>
            </a:r>
            <a:r>
              <a:rPr lang="ja-JP" altLang="en-US" sz="780" spc="-30">
                <a:latin typeface="+mn-ea"/>
              </a:rPr>
              <a:t>とインターネッ　　</a:t>
            </a:r>
            <a:r>
              <a:rPr lang="en-US" altLang="ja-JP" sz="780" spc="-30" dirty="0">
                <a:latin typeface="+mn-ea"/>
              </a:rPr>
              <a:t>    </a:t>
            </a:r>
          </a:p>
          <a:p>
            <a:pPr algn="just">
              <a:lnSpc>
                <a:spcPct val="114000"/>
              </a:lnSpc>
            </a:pPr>
            <a:r>
              <a:rPr lang="en-US" altLang="ja-JP" sz="780" spc="-30" dirty="0">
                <a:latin typeface="+mn-ea"/>
              </a:rPr>
              <a:t>     </a:t>
            </a:r>
            <a:r>
              <a:rPr lang="ja-JP" altLang="en-US" sz="780" spc="-30">
                <a:latin typeface="+mn-ea"/>
              </a:rPr>
              <a:t>トを毎日利用している人</a:t>
            </a:r>
          </a:p>
          <a:p>
            <a:pPr algn="just">
              <a:lnSpc>
                <a:spcPct val="114000"/>
              </a:lnSpc>
            </a:pPr>
            <a:r>
              <a:rPr lang="en-US" altLang="ja-JP" sz="780" spc="-30" dirty="0">
                <a:latin typeface="+mn-ea"/>
              </a:rPr>
              <a:t>②【</a:t>
            </a:r>
            <a:r>
              <a:rPr lang="ja-JP" altLang="en-US" sz="780" spc="-30">
                <a:latin typeface="+mn-ea"/>
              </a:rPr>
              <a:t>ネット利用者</a:t>
            </a:r>
            <a:r>
              <a:rPr lang="en-US" altLang="ja-JP" sz="780" spc="-30" dirty="0">
                <a:latin typeface="+mn-ea"/>
              </a:rPr>
              <a:t>】 </a:t>
            </a:r>
            <a:r>
              <a:rPr lang="ja-JP" altLang="en-US" sz="780" spc="-30">
                <a:latin typeface="+mn-ea"/>
              </a:rPr>
              <a:t>新聞とテレビは毎日使わないがネットを毎日利用している人</a:t>
            </a:r>
          </a:p>
          <a:p>
            <a:pPr algn="just">
              <a:lnSpc>
                <a:spcPct val="114000"/>
              </a:lnSpc>
            </a:pPr>
            <a:r>
              <a:rPr lang="en-US" altLang="ja-JP" sz="780" spc="-30" dirty="0">
                <a:latin typeface="+mn-ea"/>
              </a:rPr>
              <a:t>③【</a:t>
            </a:r>
            <a:r>
              <a:rPr lang="ja-JP" altLang="en-US" sz="780" spc="-30">
                <a:latin typeface="+mn-ea"/>
              </a:rPr>
              <a:t>テレビ・ネット利用者</a:t>
            </a:r>
            <a:r>
              <a:rPr lang="en-US" altLang="ja-JP" sz="780" spc="-30" dirty="0">
                <a:latin typeface="+mn-ea"/>
              </a:rPr>
              <a:t>】 </a:t>
            </a:r>
            <a:r>
              <a:rPr lang="ja-JP" altLang="en-US" sz="780" spc="-30">
                <a:latin typeface="+mn-ea"/>
              </a:rPr>
              <a:t>新聞は毎日使わないがテレビとネットを毎日利用している人</a:t>
            </a:r>
          </a:p>
        </p:txBody>
      </p:sp>
      <p:sp>
        <p:nvSpPr>
          <p:cNvPr id="6" name="正方形/長方形 5">
            <a:extLst>
              <a:ext uri="{FF2B5EF4-FFF2-40B4-BE49-F238E27FC236}">
                <a16:creationId xmlns:a16="http://schemas.microsoft.com/office/drawing/2014/main" id="{01949BC7-C5E8-A293-F8E0-60D83F9B2F56}"/>
              </a:ext>
            </a:extLst>
          </p:cNvPr>
          <p:cNvSpPr/>
          <p:nvPr/>
        </p:nvSpPr>
        <p:spPr>
          <a:xfrm>
            <a:off x="3038818" y="5074948"/>
            <a:ext cx="6925982" cy="171086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 </a:t>
            </a:r>
            <a:endParaRPr kumimoji="1" lang="ja-JP" altLang="en-US"/>
          </a:p>
        </p:txBody>
      </p:sp>
      <p:sp>
        <p:nvSpPr>
          <p:cNvPr id="9" name="テキスト ボックス 8">
            <a:extLst>
              <a:ext uri="{FF2B5EF4-FFF2-40B4-BE49-F238E27FC236}">
                <a16:creationId xmlns:a16="http://schemas.microsoft.com/office/drawing/2014/main" id="{38C4AA4C-79DF-E840-FA50-9EF42942C483}"/>
              </a:ext>
            </a:extLst>
          </p:cNvPr>
          <p:cNvSpPr txBox="1"/>
          <p:nvPr/>
        </p:nvSpPr>
        <p:spPr>
          <a:xfrm>
            <a:off x="10232198" y="7184360"/>
            <a:ext cx="212918" cy="246221"/>
          </a:xfrm>
          <a:prstGeom prst="rect">
            <a:avLst/>
          </a:prstGeom>
          <a:noFill/>
        </p:spPr>
        <p:txBody>
          <a:bodyPr wrap="square" rtlCol="0">
            <a:spAutoFit/>
          </a:bodyPr>
          <a:lstStyle/>
          <a:p>
            <a:pPr algn="ctr"/>
            <a:r>
              <a:rPr lang="en-US" altLang="ja-JP" sz="1000" dirty="0"/>
              <a:t>3</a:t>
            </a:r>
            <a:endParaRPr kumimoji="1" lang="ja-JP" altLang="en-US" sz="1000"/>
          </a:p>
        </p:txBody>
      </p:sp>
      <p:sp>
        <p:nvSpPr>
          <p:cNvPr id="13" name="テキスト ボックス 12">
            <a:extLst>
              <a:ext uri="{FF2B5EF4-FFF2-40B4-BE49-F238E27FC236}">
                <a16:creationId xmlns:a16="http://schemas.microsoft.com/office/drawing/2014/main" id="{54674605-9F74-DEDB-13F1-96CB1518D153}"/>
              </a:ext>
            </a:extLst>
          </p:cNvPr>
          <p:cNvSpPr txBox="1"/>
          <p:nvPr/>
        </p:nvSpPr>
        <p:spPr>
          <a:xfrm>
            <a:off x="2990694" y="1486266"/>
            <a:ext cx="5344783" cy="609782"/>
          </a:xfrm>
          <a:prstGeom prst="rect">
            <a:avLst/>
          </a:prstGeom>
          <a:noFill/>
        </p:spPr>
        <p:txBody>
          <a:bodyPr wrap="square" lIns="0" tIns="0" rIns="0" bIns="0" rtlCol="0" anchor="t">
            <a:spAutoFit/>
          </a:bodyPr>
          <a:lstStyle/>
          <a:p>
            <a:pPr algn="just">
              <a:lnSpc>
                <a:spcPct val="120000"/>
              </a:lnSpc>
            </a:pPr>
            <a:r>
              <a:rPr lang="ja-JP" altLang="en-US" sz="3500" b="1">
                <a:solidFill>
                  <a:srgbClr val="0090AC"/>
                </a:solidFill>
                <a:latin typeface="Yu Gothic" panose="020B0400000000000000" pitchFamily="34" charset="-128"/>
                <a:ea typeface="Yu Gothic" panose="020B0400000000000000" pitchFamily="34" charset="-128"/>
              </a:rPr>
              <a:t>補完し合う新聞と</a:t>
            </a:r>
            <a:r>
              <a:rPr lang="ja-JP" altLang="en-US" sz="3500" b="1" spc="-300">
                <a:solidFill>
                  <a:srgbClr val="0090AC"/>
                </a:solidFill>
                <a:latin typeface="Yu Gothic" panose="020B0400000000000000" pitchFamily="34" charset="-128"/>
                <a:ea typeface="Yu Gothic" panose="020B0400000000000000" pitchFamily="34" charset="-128"/>
              </a:rPr>
              <a:t>ネ</a:t>
            </a:r>
            <a:r>
              <a:rPr lang="ja-JP" altLang="en-US" sz="3500" b="1" spc="-800">
                <a:solidFill>
                  <a:srgbClr val="0090AC"/>
                </a:solidFill>
                <a:latin typeface="Yu Gothic" panose="020B0400000000000000" pitchFamily="34" charset="-128"/>
                <a:ea typeface="Yu Gothic" panose="020B0400000000000000" pitchFamily="34" charset="-128"/>
              </a:rPr>
              <a:t>ッ</a:t>
            </a:r>
            <a:r>
              <a:rPr lang="ja-JP" altLang="en-US" sz="3500" b="1">
                <a:solidFill>
                  <a:srgbClr val="0090AC"/>
                </a:solidFill>
                <a:latin typeface="Yu Gothic" panose="020B0400000000000000" pitchFamily="34" charset="-128"/>
                <a:ea typeface="Yu Gothic" panose="020B0400000000000000" pitchFamily="34" charset="-128"/>
              </a:rPr>
              <a:t>ト</a:t>
            </a:r>
          </a:p>
        </p:txBody>
      </p:sp>
      <p:sp>
        <p:nvSpPr>
          <p:cNvPr id="14" name="テキスト ボックス 13">
            <a:extLst>
              <a:ext uri="{FF2B5EF4-FFF2-40B4-BE49-F238E27FC236}">
                <a16:creationId xmlns:a16="http://schemas.microsoft.com/office/drawing/2014/main" id="{DB00CF4F-11FD-698E-5FF9-6576AB06C590}"/>
              </a:ext>
            </a:extLst>
          </p:cNvPr>
          <p:cNvSpPr txBox="1"/>
          <p:nvPr/>
        </p:nvSpPr>
        <p:spPr>
          <a:xfrm>
            <a:off x="3009944" y="3598257"/>
            <a:ext cx="2563084" cy="717761"/>
          </a:xfrm>
          <a:prstGeom prst="rect">
            <a:avLst/>
          </a:prstGeom>
          <a:noFill/>
        </p:spPr>
        <p:txBody>
          <a:bodyPr wrap="square" lIns="0" tIns="0" rIns="0" bIns="0" rtlCol="0">
            <a:spAutoFit/>
          </a:bodyPr>
          <a:lstStyle/>
          <a:p>
            <a:pPr algn="just">
              <a:lnSpc>
                <a:spcPct val="170000"/>
              </a:lnSpc>
            </a:pPr>
            <a:r>
              <a:rPr lang="ja-JP" altLang="en-US" sz="950">
                <a:solidFill>
                  <a:srgbClr val="0090AC"/>
                </a:solidFill>
                <a:latin typeface="+mn-ea"/>
              </a:rPr>
              <a:t>■</a:t>
            </a:r>
            <a:r>
              <a:rPr lang="ja-JP" altLang="en-US" sz="950">
                <a:latin typeface="+mn-ea"/>
              </a:rPr>
              <a:t> 補完性のある新聞とネット</a:t>
            </a:r>
          </a:p>
          <a:p>
            <a:pPr algn="just">
              <a:lnSpc>
                <a:spcPct val="170000"/>
              </a:lnSpc>
            </a:pPr>
            <a:r>
              <a:rPr lang="ja-JP" altLang="en-US" sz="950">
                <a:solidFill>
                  <a:srgbClr val="0090AC"/>
                </a:solidFill>
                <a:latin typeface="+mn-ea"/>
              </a:rPr>
              <a:t>■</a:t>
            </a:r>
            <a:r>
              <a:rPr lang="ja-JP" altLang="en-US" sz="950">
                <a:latin typeface="+mn-ea"/>
              </a:rPr>
              <a:t> ネット利用者にも届く新聞広告</a:t>
            </a:r>
          </a:p>
          <a:p>
            <a:pPr algn="just">
              <a:lnSpc>
                <a:spcPct val="170000"/>
              </a:lnSpc>
            </a:pPr>
            <a:r>
              <a:rPr lang="ja-JP" altLang="en-US" sz="950">
                <a:solidFill>
                  <a:srgbClr val="0090AC"/>
                </a:solidFill>
                <a:latin typeface="+mn-ea"/>
              </a:rPr>
              <a:t>■</a:t>
            </a:r>
            <a:r>
              <a:rPr lang="ja-JP" altLang="en-US" sz="950">
                <a:latin typeface="+mn-ea"/>
              </a:rPr>
              <a:t> 新聞広告</a:t>
            </a:r>
            <a:r>
              <a:rPr lang="en-US" altLang="ja-JP" sz="950" dirty="0">
                <a:latin typeface="+mn-ea"/>
              </a:rPr>
              <a:t>×</a:t>
            </a:r>
            <a:r>
              <a:rPr lang="ja-JP" altLang="en-US" sz="950">
                <a:latin typeface="+mn-ea"/>
              </a:rPr>
              <a:t>ネットで理解促進・信頼性向上</a:t>
            </a:r>
          </a:p>
        </p:txBody>
      </p:sp>
      <p:pic>
        <p:nvPicPr>
          <p:cNvPr id="16" name="図 15" descr="図形&#10;&#10;AI によって生成されたコンテンツは間違っている可能性があります。">
            <a:extLst>
              <a:ext uri="{FF2B5EF4-FFF2-40B4-BE49-F238E27FC236}">
                <a16:creationId xmlns:a16="http://schemas.microsoft.com/office/drawing/2014/main" id="{B4AB2BFF-85DD-AD76-9451-66ACAA9A59BF}"/>
              </a:ext>
            </a:extLst>
          </p:cNvPr>
          <p:cNvPicPr>
            <a:picLocks noChangeAspect="1"/>
          </p:cNvPicPr>
          <p:nvPr/>
        </p:nvPicPr>
        <p:blipFill>
          <a:blip r:embed="rId3"/>
          <a:stretch>
            <a:fillRect/>
          </a:stretch>
        </p:blipFill>
        <p:spPr>
          <a:xfrm>
            <a:off x="8261415" y="5367968"/>
            <a:ext cx="1543050" cy="1240155"/>
          </a:xfrm>
          <a:prstGeom prst="rect">
            <a:avLst/>
          </a:prstGeom>
        </p:spPr>
      </p:pic>
    </p:spTree>
    <p:extLst>
      <p:ext uri="{BB962C8B-B14F-4D97-AF65-F5344CB8AC3E}">
        <p14:creationId xmlns:p14="http://schemas.microsoft.com/office/powerpoint/2010/main" val="850017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6525364-692A-F98E-AE87-4F1B2A0218E0}"/>
              </a:ext>
            </a:extLst>
          </p:cNvPr>
          <p:cNvPicPr>
            <a:picLocks noChangeAspect="1"/>
          </p:cNvPicPr>
          <p:nvPr/>
        </p:nvPicPr>
        <p:blipFill>
          <a:blip r:embed="rId2"/>
          <a:stretch>
            <a:fillRect/>
          </a:stretch>
        </p:blipFill>
        <p:spPr>
          <a:xfrm>
            <a:off x="-1" y="0"/>
            <a:ext cx="10691813" cy="1752340"/>
          </a:xfrm>
          <a:prstGeom prst="rect">
            <a:avLst/>
          </a:prstGeom>
        </p:spPr>
      </p:pic>
      <p:sp>
        <p:nvSpPr>
          <p:cNvPr id="7" name="テキスト ボックス 6">
            <a:extLst>
              <a:ext uri="{FF2B5EF4-FFF2-40B4-BE49-F238E27FC236}">
                <a16:creationId xmlns:a16="http://schemas.microsoft.com/office/drawing/2014/main" id="{E14D8D06-4F39-C848-AF08-9B4A8F078AD1}"/>
              </a:ext>
            </a:extLst>
          </p:cNvPr>
          <p:cNvSpPr txBox="1"/>
          <p:nvPr/>
        </p:nvSpPr>
        <p:spPr>
          <a:xfrm>
            <a:off x="4627294" y="412327"/>
            <a:ext cx="5439573" cy="1062920"/>
          </a:xfrm>
          <a:prstGeom prst="rect">
            <a:avLst/>
          </a:prstGeom>
          <a:noFill/>
        </p:spPr>
        <p:txBody>
          <a:bodyPr wrap="square" lIns="0" tIns="0" rIns="0" bIns="0" rtlCol="0">
            <a:spAutoFit/>
          </a:bodyPr>
          <a:lstStyle/>
          <a:p>
            <a:pPr algn="just">
              <a:lnSpc>
                <a:spcPct val="145000"/>
              </a:lnSpc>
            </a:pPr>
            <a:r>
              <a:rPr lang="ja-JP" altLang="en-US" sz="970" b="1" spc="-20">
                <a:latin typeface="Yu Gothic" panose="020B0400000000000000" pitchFamily="34" charset="-128"/>
                <a:ea typeface="Yu Gothic" panose="020B0400000000000000" pitchFamily="34" charset="-128"/>
              </a:rPr>
              <a:t>メディアの印象・評価で重視する項目と実際の評価から新聞とネットの関係をみると、生活者がメディアに対し最も重視する「情報が正確で信頼性が高い」や「安心できる</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「中立・公正である」「情報が整理されている」といった項目で新聞はネットより高いスコアとなりました。これに対しネットは「日常生活に役立つ</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「自分の視野を広げてくれる</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「親しみやすい」といった項目で新聞よりスコアが高く、新聞とネットはそれぞれの特長を補完し合う関係にあることがうかがえます。</a:t>
            </a:r>
            <a:endParaRPr lang="ja-JP" altLang="en-US" sz="970" b="1" spc="-20" dirty="0">
              <a:latin typeface="Yu Gothic" panose="020B0400000000000000" pitchFamily="34" charset="-128"/>
              <a:ea typeface="Yu Gothic" panose="020B0400000000000000" pitchFamily="34" charset="-128"/>
            </a:endParaRPr>
          </a:p>
        </p:txBody>
      </p:sp>
      <p:sp>
        <p:nvSpPr>
          <p:cNvPr id="2" name="テキスト ボックス 1">
            <a:extLst>
              <a:ext uri="{FF2B5EF4-FFF2-40B4-BE49-F238E27FC236}">
                <a16:creationId xmlns:a16="http://schemas.microsoft.com/office/drawing/2014/main" id="{7A289945-97D5-B817-65A3-68F0F0DB95FC}"/>
              </a:ext>
            </a:extLst>
          </p:cNvPr>
          <p:cNvSpPr txBox="1"/>
          <p:nvPr/>
        </p:nvSpPr>
        <p:spPr>
          <a:xfrm>
            <a:off x="10232198" y="7184360"/>
            <a:ext cx="212918" cy="246221"/>
          </a:xfrm>
          <a:prstGeom prst="rect">
            <a:avLst/>
          </a:prstGeom>
          <a:noFill/>
        </p:spPr>
        <p:txBody>
          <a:bodyPr wrap="square" rtlCol="0">
            <a:spAutoFit/>
          </a:bodyPr>
          <a:lstStyle/>
          <a:p>
            <a:pPr algn="ctr"/>
            <a:r>
              <a:rPr lang="en-US" altLang="ja-JP" sz="1000" dirty="0"/>
              <a:t>4</a:t>
            </a:r>
            <a:endParaRPr kumimoji="1" lang="ja-JP" altLang="en-US" sz="1000"/>
          </a:p>
        </p:txBody>
      </p:sp>
      <p:sp>
        <p:nvSpPr>
          <p:cNvPr id="3" name="テキスト ボックス 2">
            <a:extLst>
              <a:ext uri="{FF2B5EF4-FFF2-40B4-BE49-F238E27FC236}">
                <a16:creationId xmlns:a16="http://schemas.microsoft.com/office/drawing/2014/main" id="{CE9E3934-758A-B551-5208-04197F86A797}"/>
              </a:ext>
            </a:extLst>
          </p:cNvPr>
          <p:cNvSpPr txBox="1"/>
          <p:nvPr/>
        </p:nvSpPr>
        <p:spPr>
          <a:xfrm>
            <a:off x="555503" y="1183217"/>
            <a:ext cx="4046390" cy="348429"/>
          </a:xfrm>
          <a:prstGeom prst="rect">
            <a:avLst/>
          </a:prstGeom>
          <a:noFill/>
        </p:spPr>
        <p:txBody>
          <a:bodyPr wrap="square" lIns="0" tIns="0" rIns="0" bIns="0" rtlCol="0" anchor="t">
            <a:spAutoFit/>
          </a:bodyPr>
          <a:lstStyle/>
          <a:p>
            <a:pPr algn="just">
              <a:lnSpc>
                <a:spcPct val="120000"/>
              </a:lnSpc>
            </a:pPr>
            <a:r>
              <a:rPr lang="ja-JP" altLang="en-US" sz="1950" b="1">
                <a:solidFill>
                  <a:srgbClr val="0090AC"/>
                </a:solidFill>
                <a:latin typeface="Yu Gothic" panose="020B0400000000000000" pitchFamily="34" charset="-128"/>
                <a:ea typeface="Yu Gothic" panose="020B0400000000000000" pitchFamily="34" charset="-128"/>
              </a:rPr>
              <a:t>補完性のある新聞とネット</a:t>
            </a:r>
          </a:p>
        </p:txBody>
      </p:sp>
      <p:pic>
        <p:nvPicPr>
          <p:cNvPr id="10" name="図 9" descr="テーブル&#10;&#10;AI によって生成されたコンテンツは間違っている可能性があります。">
            <a:extLst>
              <a:ext uri="{FF2B5EF4-FFF2-40B4-BE49-F238E27FC236}">
                <a16:creationId xmlns:a16="http://schemas.microsoft.com/office/drawing/2014/main" id="{B29994D4-5AD6-8AF1-CF49-D1B393149DF4}"/>
              </a:ext>
            </a:extLst>
          </p:cNvPr>
          <p:cNvPicPr>
            <a:picLocks noChangeAspect="1"/>
          </p:cNvPicPr>
          <p:nvPr/>
        </p:nvPicPr>
        <p:blipFill>
          <a:blip r:embed="rId3">
            <a:alphaModFix/>
          </a:blip>
          <a:stretch>
            <a:fillRect/>
          </a:stretch>
        </p:blipFill>
        <p:spPr>
          <a:xfrm>
            <a:off x="950821" y="2116667"/>
            <a:ext cx="2958880" cy="4715934"/>
          </a:xfrm>
          <a:prstGeom prst="rect">
            <a:avLst/>
          </a:prstGeom>
        </p:spPr>
      </p:pic>
      <p:pic>
        <p:nvPicPr>
          <p:cNvPr id="12" name="図 11" descr="グラフ, レーダー チャート&#10;&#10;AI によって生成されたコンテンツは間違っている可能性があります。">
            <a:extLst>
              <a:ext uri="{FF2B5EF4-FFF2-40B4-BE49-F238E27FC236}">
                <a16:creationId xmlns:a16="http://schemas.microsoft.com/office/drawing/2014/main" id="{B28F3F32-F653-8685-B4DD-46FD262910CA}"/>
              </a:ext>
            </a:extLst>
          </p:cNvPr>
          <p:cNvPicPr>
            <a:picLocks noChangeAspect="1"/>
          </p:cNvPicPr>
          <p:nvPr/>
        </p:nvPicPr>
        <p:blipFill>
          <a:blip r:embed="rId4">
            <a:alphaModFix/>
          </a:blip>
          <a:stretch>
            <a:fillRect/>
          </a:stretch>
        </p:blipFill>
        <p:spPr>
          <a:xfrm>
            <a:off x="4937335" y="2075815"/>
            <a:ext cx="5228332" cy="4824518"/>
          </a:xfrm>
          <a:prstGeom prst="rect">
            <a:avLst/>
          </a:prstGeom>
        </p:spPr>
      </p:pic>
    </p:spTree>
    <p:extLst>
      <p:ext uri="{BB962C8B-B14F-4D97-AF65-F5344CB8AC3E}">
        <p14:creationId xmlns:p14="http://schemas.microsoft.com/office/powerpoint/2010/main" val="3903362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8EF09558-48FF-00C3-051B-55E90C4DAB65}"/>
              </a:ext>
            </a:extLst>
          </p:cNvPr>
          <p:cNvPicPr>
            <a:picLocks noChangeAspect="1"/>
          </p:cNvPicPr>
          <p:nvPr/>
        </p:nvPicPr>
        <p:blipFill>
          <a:blip r:embed="rId2"/>
          <a:stretch>
            <a:fillRect/>
          </a:stretch>
        </p:blipFill>
        <p:spPr>
          <a:xfrm>
            <a:off x="-1" y="0"/>
            <a:ext cx="10691813" cy="1752340"/>
          </a:xfrm>
          <a:prstGeom prst="rect">
            <a:avLst/>
          </a:prstGeom>
        </p:spPr>
      </p:pic>
      <p:sp>
        <p:nvSpPr>
          <p:cNvPr id="2" name="テキスト ボックス 1">
            <a:extLst>
              <a:ext uri="{FF2B5EF4-FFF2-40B4-BE49-F238E27FC236}">
                <a16:creationId xmlns:a16="http://schemas.microsoft.com/office/drawing/2014/main" id="{08D936B3-DACD-585A-25F5-5A2839D95C33}"/>
              </a:ext>
            </a:extLst>
          </p:cNvPr>
          <p:cNvSpPr txBox="1"/>
          <p:nvPr/>
        </p:nvSpPr>
        <p:spPr>
          <a:xfrm>
            <a:off x="10232198" y="7184360"/>
            <a:ext cx="212918" cy="246221"/>
          </a:xfrm>
          <a:prstGeom prst="rect">
            <a:avLst/>
          </a:prstGeom>
          <a:noFill/>
        </p:spPr>
        <p:txBody>
          <a:bodyPr wrap="square" rtlCol="0">
            <a:spAutoFit/>
          </a:bodyPr>
          <a:lstStyle/>
          <a:p>
            <a:pPr algn="ctr"/>
            <a:r>
              <a:rPr lang="en-US" altLang="ja-JP" sz="1000" dirty="0"/>
              <a:t>5</a:t>
            </a:r>
            <a:endParaRPr kumimoji="1" lang="ja-JP" altLang="en-US" sz="1000"/>
          </a:p>
        </p:txBody>
      </p:sp>
      <p:sp>
        <p:nvSpPr>
          <p:cNvPr id="3" name="テキスト ボックス 2">
            <a:extLst>
              <a:ext uri="{FF2B5EF4-FFF2-40B4-BE49-F238E27FC236}">
                <a16:creationId xmlns:a16="http://schemas.microsoft.com/office/drawing/2014/main" id="{B516E21B-18AD-8782-D50C-A3C1E2797F5E}"/>
              </a:ext>
            </a:extLst>
          </p:cNvPr>
          <p:cNvSpPr txBox="1"/>
          <p:nvPr/>
        </p:nvSpPr>
        <p:spPr>
          <a:xfrm>
            <a:off x="5071533" y="412327"/>
            <a:ext cx="4995334" cy="1062920"/>
          </a:xfrm>
          <a:prstGeom prst="rect">
            <a:avLst/>
          </a:prstGeom>
          <a:noFill/>
        </p:spPr>
        <p:txBody>
          <a:bodyPr wrap="square" lIns="0" tIns="0" rIns="0" bIns="0" rtlCol="0">
            <a:spAutoFit/>
          </a:bodyPr>
          <a:lstStyle/>
          <a:p>
            <a:pPr algn="just">
              <a:lnSpc>
                <a:spcPct val="145000"/>
              </a:lnSpc>
            </a:pPr>
            <a:r>
              <a:rPr lang="it-IT" altLang="ja-JP" sz="970" b="1" spc="-20" dirty="0">
                <a:latin typeface="Yu Gothic" panose="020B0400000000000000" pitchFamily="34" charset="-128"/>
                <a:ea typeface="Yu Gothic" panose="020B0400000000000000" pitchFamily="34" charset="-128"/>
              </a:rPr>
              <a:t>SNS</a:t>
            </a:r>
            <a:r>
              <a:rPr lang="ja-JP" altLang="en-US" sz="970" b="1" spc="-20">
                <a:latin typeface="Yu Gothic" panose="020B0400000000000000" pitchFamily="34" charset="-128"/>
                <a:ea typeface="Yu Gothic" panose="020B0400000000000000" pitchFamily="34" charset="-128"/>
              </a:rPr>
              <a:t>で新聞広告に関する投稿の閲覧経験がある「ネット利用者」は</a:t>
            </a:r>
            <a:r>
              <a:rPr lang="en-US" altLang="ja-JP" sz="970" b="1" spc="-20" dirty="0">
                <a:latin typeface="Yu Gothic" panose="020B0400000000000000" pitchFamily="34" charset="-128"/>
                <a:ea typeface="Yu Gothic" panose="020B0400000000000000" pitchFamily="34" charset="-128"/>
              </a:rPr>
              <a:t>45.5</a:t>
            </a:r>
            <a:r>
              <a:rPr lang="ja-JP" altLang="en-US" sz="970" b="1" spc="-20">
                <a:latin typeface="Yu Gothic" panose="020B0400000000000000" pitchFamily="34" charset="-128"/>
                <a:ea typeface="Yu Gothic" panose="020B0400000000000000" pitchFamily="34" charset="-128"/>
              </a:rPr>
              <a:t>％で、「リポスト（リツイート）」「いいね」などの反応またはシェア、投稿をしたことがある人は</a:t>
            </a:r>
            <a:r>
              <a:rPr lang="en-US" altLang="ja-JP" sz="970" b="1" spc="-20" dirty="0">
                <a:latin typeface="Yu Gothic" panose="020B0400000000000000" pitchFamily="34" charset="-128"/>
                <a:ea typeface="Yu Gothic" panose="020B0400000000000000" pitchFamily="34" charset="-128"/>
              </a:rPr>
              <a:t>26.7</a:t>
            </a:r>
            <a:r>
              <a:rPr lang="ja-JP" altLang="en-US" sz="970" b="1" spc="-20">
                <a:latin typeface="Yu Gothic" panose="020B0400000000000000" pitchFamily="34" charset="-128"/>
                <a:ea typeface="Yu Gothic" panose="020B0400000000000000" pitchFamily="34" charset="-128"/>
              </a:rPr>
              <a:t>％に上ります。幅広い年齢層で新聞広告に関する</a:t>
            </a:r>
            <a:r>
              <a:rPr lang="it-IT" altLang="ja-JP" sz="970" b="1" spc="-20" dirty="0">
                <a:latin typeface="Yu Gothic" panose="020B0400000000000000" pitchFamily="34" charset="-128"/>
                <a:ea typeface="Yu Gothic" panose="020B0400000000000000" pitchFamily="34" charset="-128"/>
              </a:rPr>
              <a:t>SNS</a:t>
            </a:r>
            <a:r>
              <a:rPr lang="ja-JP" altLang="en-US" sz="970" b="1" spc="-20">
                <a:latin typeface="Yu Gothic" panose="020B0400000000000000" pitchFamily="34" charset="-128"/>
                <a:ea typeface="Yu Gothic" panose="020B0400000000000000" pitchFamily="34" charset="-128"/>
              </a:rPr>
              <a:t>上の投稿を閲覧した経験があり、反応またはシェア、投稿したりすることも分かりました。新聞広告は日常的に新聞に接触しない人にも、</a:t>
            </a:r>
            <a:r>
              <a:rPr lang="it-IT" altLang="ja-JP" sz="970" b="1" spc="-20" dirty="0">
                <a:latin typeface="Yu Gothic" panose="020B0400000000000000" pitchFamily="34" charset="-128"/>
                <a:ea typeface="Yu Gothic" panose="020B0400000000000000" pitchFamily="34" charset="-128"/>
              </a:rPr>
              <a:t>SNS</a:t>
            </a:r>
            <a:r>
              <a:rPr lang="ja-JP" altLang="en-US" sz="970" b="1" spc="-20">
                <a:latin typeface="Yu Gothic" panose="020B0400000000000000" pitchFamily="34" charset="-128"/>
                <a:ea typeface="Yu Gothic" panose="020B0400000000000000" pitchFamily="34" charset="-128"/>
              </a:rPr>
              <a:t>を通じてリーチできる可能性がうかがえます。</a:t>
            </a:r>
          </a:p>
        </p:txBody>
      </p:sp>
      <p:sp>
        <p:nvSpPr>
          <p:cNvPr id="4" name="テキスト ボックス 3">
            <a:extLst>
              <a:ext uri="{FF2B5EF4-FFF2-40B4-BE49-F238E27FC236}">
                <a16:creationId xmlns:a16="http://schemas.microsoft.com/office/drawing/2014/main" id="{F8C0099F-792A-78C2-4C7A-928DFA7E2D28}"/>
              </a:ext>
            </a:extLst>
          </p:cNvPr>
          <p:cNvSpPr txBox="1"/>
          <p:nvPr/>
        </p:nvSpPr>
        <p:spPr>
          <a:xfrm>
            <a:off x="555503" y="1183217"/>
            <a:ext cx="4046390" cy="348429"/>
          </a:xfrm>
          <a:prstGeom prst="rect">
            <a:avLst/>
          </a:prstGeom>
          <a:noFill/>
        </p:spPr>
        <p:txBody>
          <a:bodyPr wrap="square" lIns="0" tIns="0" rIns="0" bIns="0" rtlCol="0" anchor="t">
            <a:spAutoFit/>
          </a:bodyPr>
          <a:lstStyle/>
          <a:p>
            <a:pPr algn="just">
              <a:lnSpc>
                <a:spcPct val="120000"/>
              </a:lnSpc>
            </a:pPr>
            <a:r>
              <a:rPr lang="ja-JP" altLang="en-US" sz="1950" b="1">
                <a:solidFill>
                  <a:srgbClr val="0090AC"/>
                </a:solidFill>
                <a:latin typeface="Yu Gothic" panose="020B0400000000000000" pitchFamily="34" charset="-128"/>
                <a:ea typeface="Yu Gothic" panose="020B0400000000000000" pitchFamily="34" charset="-128"/>
              </a:rPr>
              <a:t>ネ</a:t>
            </a:r>
            <a:r>
              <a:rPr lang="ja-JP" altLang="en-US" sz="1950" b="1" spc="-300">
                <a:solidFill>
                  <a:srgbClr val="0090AC"/>
                </a:solidFill>
                <a:latin typeface="Yu Gothic" panose="020B0400000000000000" pitchFamily="34" charset="-128"/>
                <a:ea typeface="Yu Gothic" panose="020B0400000000000000" pitchFamily="34" charset="-128"/>
              </a:rPr>
              <a:t>ッ</a:t>
            </a:r>
            <a:r>
              <a:rPr lang="ja-JP" altLang="en-US" sz="1950" b="1">
                <a:solidFill>
                  <a:srgbClr val="0090AC"/>
                </a:solidFill>
                <a:latin typeface="Yu Gothic" panose="020B0400000000000000" pitchFamily="34" charset="-128"/>
                <a:ea typeface="Yu Gothic" panose="020B0400000000000000" pitchFamily="34" charset="-128"/>
              </a:rPr>
              <a:t>ト利用者にも届く新聞広告</a:t>
            </a:r>
          </a:p>
        </p:txBody>
      </p:sp>
      <p:pic>
        <p:nvPicPr>
          <p:cNvPr id="6" name="図 5" descr="グラフィカル ユーザー インターフェイス, グラフ, アプリケーション&#10;&#10;AI によって生成されたコンテンツは間違っている可能性があります。">
            <a:extLst>
              <a:ext uri="{FF2B5EF4-FFF2-40B4-BE49-F238E27FC236}">
                <a16:creationId xmlns:a16="http://schemas.microsoft.com/office/drawing/2014/main" id="{8AA97D92-CB34-E3FE-F06F-22E69D7CABE6}"/>
              </a:ext>
            </a:extLst>
          </p:cNvPr>
          <p:cNvPicPr>
            <a:picLocks noChangeAspect="1"/>
          </p:cNvPicPr>
          <p:nvPr/>
        </p:nvPicPr>
        <p:blipFill>
          <a:blip r:embed="rId3"/>
          <a:stretch>
            <a:fillRect/>
          </a:stretch>
        </p:blipFill>
        <p:spPr>
          <a:xfrm>
            <a:off x="800425" y="2104731"/>
            <a:ext cx="9037842" cy="4893143"/>
          </a:xfrm>
          <a:prstGeom prst="rect">
            <a:avLst/>
          </a:prstGeom>
        </p:spPr>
      </p:pic>
    </p:spTree>
    <p:extLst>
      <p:ext uri="{BB962C8B-B14F-4D97-AF65-F5344CB8AC3E}">
        <p14:creationId xmlns:p14="http://schemas.microsoft.com/office/powerpoint/2010/main" val="925737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E4DF6E2-098E-E699-04DF-19A134A83A95}"/>
              </a:ext>
            </a:extLst>
          </p:cNvPr>
          <p:cNvPicPr>
            <a:picLocks noChangeAspect="1"/>
          </p:cNvPicPr>
          <p:nvPr/>
        </p:nvPicPr>
        <p:blipFill>
          <a:blip r:embed="rId2"/>
          <a:stretch>
            <a:fillRect/>
          </a:stretch>
        </p:blipFill>
        <p:spPr>
          <a:xfrm>
            <a:off x="0" y="1587"/>
            <a:ext cx="3594100" cy="7556500"/>
          </a:xfrm>
          <a:prstGeom prst="rect">
            <a:avLst/>
          </a:prstGeom>
          <a:solidFill>
            <a:schemeClr val="bg1"/>
          </a:solidFill>
        </p:spPr>
      </p:pic>
      <p:sp>
        <p:nvSpPr>
          <p:cNvPr id="15" name="テキスト ボックス 14">
            <a:extLst>
              <a:ext uri="{FF2B5EF4-FFF2-40B4-BE49-F238E27FC236}">
                <a16:creationId xmlns:a16="http://schemas.microsoft.com/office/drawing/2014/main" id="{C1934F6B-C8D8-4E4E-91B8-74AB70860FBD}"/>
              </a:ext>
            </a:extLst>
          </p:cNvPr>
          <p:cNvSpPr txBox="1"/>
          <p:nvPr/>
        </p:nvSpPr>
        <p:spPr>
          <a:xfrm>
            <a:off x="7203091" y="7789496"/>
            <a:ext cx="2870277" cy="107850"/>
          </a:xfrm>
          <a:prstGeom prst="rect">
            <a:avLst/>
          </a:prstGeom>
          <a:noFill/>
        </p:spPr>
        <p:txBody>
          <a:bodyPr wrap="square" lIns="0" tIns="0" rIns="0" bIns="0" rtlCol="0">
            <a:spAutoFit/>
          </a:bodyPr>
          <a:lstStyle/>
          <a:p>
            <a:pPr>
              <a:lnSpc>
                <a:spcPct val="125000"/>
              </a:lnSpc>
            </a:pPr>
            <a:r>
              <a:rPr lang="en-US" altLang="ja-JP" sz="590" dirty="0">
                <a:latin typeface="Meiryo" panose="020B0604030504040204" pitchFamily="34" charset="-128"/>
                <a:ea typeface="Meiryo" panose="020B0604030504040204" pitchFamily="34" charset="-128"/>
              </a:rPr>
              <a:t>※</a:t>
            </a:r>
            <a:r>
              <a:rPr lang="ja-JP" altLang="en-US" sz="590">
                <a:latin typeface="Meiryo" panose="020B0604030504040204" pitchFamily="34" charset="-128"/>
                <a:ea typeface="Meiryo" panose="020B0604030504040204" pitchFamily="34" charset="-128"/>
              </a:rPr>
              <a:t>四捨五入のため、スコアの合計が</a:t>
            </a:r>
            <a:r>
              <a:rPr lang="en-US" altLang="ja-JP" sz="590" dirty="0">
                <a:latin typeface="Meiryo" panose="020B0604030504040204" pitchFamily="34" charset="-128"/>
                <a:ea typeface="Meiryo" panose="020B0604030504040204" pitchFamily="34" charset="-128"/>
              </a:rPr>
              <a:t>100</a:t>
            </a:r>
            <a:r>
              <a:rPr lang="ja-JP" altLang="en-US" sz="590">
                <a:latin typeface="Meiryo" panose="020B0604030504040204" pitchFamily="34" charset="-128"/>
                <a:ea typeface="Meiryo" panose="020B0604030504040204" pitchFamily="34" charset="-128"/>
              </a:rPr>
              <a:t>にならない場合があります</a:t>
            </a:r>
          </a:p>
        </p:txBody>
      </p:sp>
      <p:sp>
        <p:nvSpPr>
          <p:cNvPr id="2" name="テキスト ボックス 1">
            <a:extLst>
              <a:ext uri="{FF2B5EF4-FFF2-40B4-BE49-F238E27FC236}">
                <a16:creationId xmlns:a16="http://schemas.microsoft.com/office/drawing/2014/main" id="{1F7A9761-1863-D7E9-EDEA-6C9AE4B36EAB}"/>
              </a:ext>
            </a:extLst>
          </p:cNvPr>
          <p:cNvSpPr txBox="1"/>
          <p:nvPr/>
        </p:nvSpPr>
        <p:spPr>
          <a:xfrm>
            <a:off x="10232198" y="7184360"/>
            <a:ext cx="212918" cy="246221"/>
          </a:xfrm>
          <a:prstGeom prst="rect">
            <a:avLst/>
          </a:prstGeom>
          <a:noFill/>
        </p:spPr>
        <p:txBody>
          <a:bodyPr wrap="square" rtlCol="0">
            <a:spAutoFit/>
          </a:bodyPr>
          <a:lstStyle/>
          <a:p>
            <a:pPr algn="ctr"/>
            <a:r>
              <a:rPr lang="en-US" altLang="ja-JP" sz="1000" dirty="0"/>
              <a:t>6</a:t>
            </a:r>
            <a:endParaRPr kumimoji="1" lang="ja-JP" altLang="en-US" sz="1000"/>
          </a:p>
        </p:txBody>
      </p:sp>
      <p:sp>
        <p:nvSpPr>
          <p:cNvPr id="4" name="テキスト ボックス 3">
            <a:extLst>
              <a:ext uri="{FF2B5EF4-FFF2-40B4-BE49-F238E27FC236}">
                <a16:creationId xmlns:a16="http://schemas.microsoft.com/office/drawing/2014/main" id="{A61B05C1-E75E-6CED-C0FF-904501E25522}"/>
              </a:ext>
            </a:extLst>
          </p:cNvPr>
          <p:cNvSpPr txBox="1"/>
          <p:nvPr/>
        </p:nvSpPr>
        <p:spPr>
          <a:xfrm>
            <a:off x="555503" y="1183217"/>
            <a:ext cx="2938468" cy="726096"/>
          </a:xfrm>
          <a:prstGeom prst="rect">
            <a:avLst/>
          </a:prstGeom>
          <a:noFill/>
        </p:spPr>
        <p:txBody>
          <a:bodyPr wrap="square" lIns="0" tIns="0" rIns="0" bIns="0" rtlCol="0" anchor="t">
            <a:spAutoFit/>
          </a:bodyPr>
          <a:lstStyle/>
          <a:p>
            <a:pPr algn="just">
              <a:lnSpc>
                <a:spcPct val="125000"/>
              </a:lnSpc>
            </a:pPr>
            <a:r>
              <a:rPr lang="ja-JP" altLang="en-US" sz="1950" b="1">
                <a:solidFill>
                  <a:srgbClr val="0090AC"/>
                </a:solidFill>
                <a:latin typeface="Yu Gothic" panose="020B0400000000000000" pitchFamily="34" charset="-128"/>
                <a:ea typeface="Yu Gothic" panose="020B0400000000000000" pitchFamily="34" charset="-128"/>
              </a:rPr>
              <a:t>新聞広告</a:t>
            </a:r>
            <a:r>
              <a:rPr lang="en-US" altLang="ja-JP" sz="1950" b="1" dirty="0">
                <a:solidFill>
                  <a:srgbClr val="0090AC"/>
                </a:solidFill>
                <a:latin typeface="Yu Gothic" panose="020B0400000000000000" pitchFamily="34" charset="-128"/>
                <a:ea typeface="Yu Gothic" panose="020B0400000000000000" pitchFamily="34" charset="-128"/>
              </a:rPr>
              <a:t>×</a:t>
            </a:r>
            <a:r>
              <a:rPr lang="ja-JP" altLang="en-US" sz="1950" b="1">
                <a:solidFill>
                  <a:srgbClr val="0090AC"/>
                </a:solidFill>
                <a:latin typeface="Yu Gothic" panose="020B0400000000000000" pitchFamily="34" charset="-128"/>
                <a:ea typeface="Yu Gothic" panose="020B0400000000000000" pitchFamily="34" charset="-128"/>
              </a:rPr>
              <a:t>ネットで</a:t>
            </a:r>
          </a:p>
          <a:p>
            <a:pPr algn="just">
              <a:lnSpc>
                <a:spcPct val="125000"/>
              </a:lnSpc>
            </a:pPr>
            <a:r>
              <a:rPr lang="ja-JP" altLang="en-US" sz="1950" b="1">
                <a:solidFill>
                  <a:srgbClr val="0090AC"/>
                </a:solidFill>
                <a:latin typeface="Yu Gothic" panose="020B0400000000000000" pitchFamily="34" charset="-128"/>
                <a:ea typeface="Yu Gothic" panose="020B0400000000000000" pitchFamily="34" charset="-128"/>
              </a:rPr>
              <a:t>理解促進・信頼性向上</a:t>
            </a:r>
          </a:p>
        </p:txBody>
      </p:sp>
      <p:pic>
        <p:nvPicPr>
          <p:cNvPr id="6" name="図 5"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186176B6-F1B1-58D2-468C-CFB0B655647A}"/>
              </a:ext>
            </a:extLst>
          </p:cNvPr>
          <p:cNvPicPr>
            <a:picLocks noChangeAspect="1"/>
          </p:cNvPicPr>
          <p:nvPr/>
        </p:nvPicPr>
        <p:blipFill>
          <a:blip r:embed="rId3"/>
          <a:stretch>
            <a:fillRect/>
          </a:stretch>
        </p:blipFill>
        <p:spPr>
          <a:xfrm>
            <a:off x="4094595" y="567890"/>
            <a:ext cx="6080215" cy="6453191"/>
          </a:xfrm>
          <a:prstGeom prst="rect">
            <a:avLst/>
          </a:prstGeom>
          <a:solidFill>
            <a:schemeClr val="bg1"/>
          </a:solidFill>
        </p:spPr>
      </p:pic>
      <p:sp>
        <p:nvSpPr>
          <p:cNvPr id="12" name="テキスト ボックス 11">
            <a:extLst>
              <a:ext uri="{FF2B5EF4-FFF2-40B4-BE49-F238E27FC236}">
                <a16:creationId xmlns:a16="http://schemas.microsoft.com/office/drawing/2014/main" id="{C16ADA26-9E0E-3D32-C534-8BA3B2F5D1A3}"/>
              </a:ext>
            </a:extLst>
          </p:cNvPr>
          <p:cNvSpPr txBox="1"/>
          <p:nvPr/>
        </p:nvSpPr>
        <p:spPr>
          <a:xfrm>
            <a:off x="555503" y="2164125"/>
            <a:ext cx="2591958" cy="2701060"/>
          </a:xfrm>
          <a:prstGeom prst="rect">
            <a:avLst/>
          </a:prstGeom>
          <a:noFill/>
        </p:spPr>
        <p:txBody>
          <a:bodyPr wrap="square" lIns="0" tIns="0" rIns="0" bIns="0" rtlCol="0">
            <a:spAutoFit/>
          </a:bodyPr>
          <a:lstStyle/>
          <a:p>
            <a:pPr algn="just">
              <a:lnSpc>
                <a:spcPct val="152000"/>
              </a:lnSpc>
            </a:pPr>
            <a:r>
              <a:rPr lang="ja-JP" altLang="en-US" sz="970" b="1" spc="-20">
                <a:latin typeface="Yu Gothic" panose="020B0400000000000000" pitchFamily="34" charset="-128"/>
                <a:ea typeface="Yu Gothic" panose="020B0400000000000000" pitchFamily="34" charset="-128"/>
              </a:rPr>
              <a:t>インターネットで記事や広告を見た後に、各メディア（「紙の新聞」「地上波・</a:t>
            </a:r>
            <a:r>
              <a:rPr lang="it-IT" altLang="ja-JP" sz="970" b="1" spc="-20" dirty="0">
                <a:latin typeface="Yu Gothic" panose="020B0400000000000000" pitchFamily="34" charset="-128"/>
                <a:ea typeface="Yu Gothic" panose="020B0400000000000000" pitchFamily="34" charset="-128"/>
              </a:rPr>
              <a:t>BS</a:t>
            </a:r>
            <a:r>
              <a:rPr lang="ja-JP" altLang="it-IT" sz="970" b="1" spc="-20">
                <a:latin typeface="Yu Gothic" panose="020B0400000000000000" pitchFamily="34" charset="-128"/>
                <a:ea typeface="Yu Gothic" panose="020B0400000000000000" pitchFamily="34" charset="-128"/>
              </a:rPr>
              <a:t>・</a:t>
            </a:r>
            <a:r>
              <a:rPr lang="it-IT" altLang="ja-JP" sz="970" b="1" spc="-20" dirty="0">
                <a:latin typeface="Yu Gothic" panose="020B0400000000000000" pitchFamily="34" charset="-128"/>
                <a:ea typeface="Yu Gothic" panose="020B0400000000000000" pitchFamily="34" charset="-128"/>
              </a:rPr>
              <a:t>CS</a:t>
            </a:r>
            <a:r>
              <a:rPr lang="ja-JP" altLang="en-US" sz="970" b="1" spc="-20">
                <a:latin typeface="Yu Gothic" panose="020B0400000000000000" pitchFamily="34" charset="-128"/>
                <a:ea typeface="Yu Gothic" panose="020B0400000000000000" pitchFamily="34" charset="-128"/>
              </a:rPr>
              <a:t>などのテレビ」など）の広告で同じ情報に触れた時の感じ方を尋ねました。</a:t>
            </a:r>
          </a:p>
          <a:p>
            <a:pPr algn="just">
              <a:lnSpc>
                <a:spcPct val="152000"/>
              </a:lnSpc>
            </a:pPr>
            <a:r>
              <a:rPr lang="ja-JP" altLang="en-US" sz="970" b="1" spc="-20">
                <a:latin typeface="Yu Gothic" panose="020B0400000000000000" pitchFamily="34" charset="-128"/>
                <a:ea typeface="Yu Gothic" panose="020B0400000000000000" pitchFamily="34" charset="-128"/>
              </a:rPr>
              <a:t>マス４媒体それぞれに週１日以上接触している人をメディアごとに比べると、紙の新聞広告を見て「理解が増す」と答えた人は</a:t>
            </a:r>
            <a:r>
              <a:rPr lang="en-US" altLang="ja-JP" sz="970" b="1" spc="-20" dirty="0">
                <a:latin typeface="Yu Gothic" panose="020B0400000000000000" pitchFamily="34" charset="-128"/>
                <a:ea typeface="Yu Gothic" panose="020B0400000000000000" pitchFamily="34" charset="-128"/>
              </a:rPr>
              <a:t>36.1</a:t>
            </a:r>
            <a:r>
              <a:rPr lang="ja-JP" altLang="en-US" sz="970" b="1" spc="-20">
                <a:latin typeface="Yu Gothic" panose="020B0400000000000000" pitchFamily="34" charset="-128"/>
                <a:ea typeface="Yu Gothic" panose="020B0400000000000000" pitchFamily="34" charset="-128"/>
              </a:rPr>
              <a:t>％、「信頼性が増す」と答えた人は</a:t>
            </a:r>
            <a:r>
              <a:rPr lang="en-US" altLang="ja-JP" sz="970" b="1" spc="-20" dirty="0">
                <a:latin typeface="Yu Gothic" panose="020B0400000000000000" pitchFamily="34" charset="-128"/>
                <a:ea typeface="Yu Gothic" panose="020B0400000000000000" pitchFamily="34" charset="-128"/>
              </a:rPr>
              <a:t>29.8</a:t>
            </a:r>
            <a:r>
              <a:rPr lang="ja-JP" altLang="en-US" sz="970" b="1" spc="-20">
                <a:latin typeface="Yu Gothic" panose="020B0400000000000000" pitchFamily="34" charset="-128"/>
                <a:ea typeface="Yu Gothic" panose="020B0400000000000000" pitchFamily="34" charset="-128"/>
              </a:rPr>
              <a:t>％で、全メディアの中で最も高いスコアとなりました。</a:t>
            </a:r>
          </a:p>
          <a:p>
            <a:pPr algn="just">
              <a:lnSpc>
                <a:spcPct val="152000"/>
              </a:lnSpc>
            </a:pPr>
            <a:r>
              <a:rPr lang="ja-JP" altLang="en-US" sz="970" b="1" spc="-20">
                <a:latin typeface="Yu Gothic" panose="020B0400000000000000" pitchFamily="34" charset="-128"/>
                <a:ea typeface="Yu Gothic" panose="020B0400000000000000" pitchFamily="34" charset="-128"/>
              </a:rPr>
              <a:t>新聞とネットを組み合わせることで、それぞれの媒体特性を生かし、広告の訴求力を高めることが期待できます。</a:t>
            </a:r>
            <a:endParaRPr lang="ja-JP" altLang="en-US" sz="970" b="1" spc="-2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17919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1BB3426-A80F-031B-AF0B-599BE9401DE3}"/>
              </a:ext>
            </a:extLst>
          </p:cNvPr>
          <p:cNvSpPr txBox="1"/>
          <p:nvPr/>
        </p:nvSpPr>
        <p:spPr>
          <a:xfrm>
            <a:off x="10232198" y="7184360"/>
            <a:ext cx="212918" cy="246221"/>
          </a:xfrm>
          <a:prstGeom prst="rect">
            <a:avLst/>
          </a:prstGeom>
          <a:noFill/>
        </p:spPr>
        <p:txBody>
          <a:bodyPr wrap="square" rtlCol="0">
            <a:spAutoFit/>
          </a:bodyPr>
          <a:lstStyle/>
          <a:p>
            <a:pPr algn="ctr"/>
            <a:r>
              <a:rPr lang="en-US" altLang="ja-JP" sz="1000" dirty="0"/>
              <a:t>7</a:t>
            </a:r>
            <a:endParaRPr kumimoji="1" lang="ja-JP" altLang="en-US" sz="1000"/>
          </a:p>
        </p:txBody>
      </p:sp>
      <p:pic>
        <p:nvPicPr>
          <p:cNvPr id="3" name="図 2">
            <a:extLst>
              <a:ext uri="{FF2B5EF4-FFF2-40B4-BE49-F238E27FC236}">
                <a16:creationId xmlns:a16="http://schemas.microsoft.com/office/drawing/2014/main" id="{EBE15AFE-AA69-AB06-0606-231EDF8B6EB6}"/>
              </a:ext>
            </a:extLst>
          </p:cNvPr>
          <p:cNvPicPr>
            <a:picLocks noChangeAspect="1"/>
          </p:cNvPicPr>
          <p:nvPr/>
        </p:nvPicPr>
        <p:blipFill>
          <a:blip r:embed="rId2"/>
          <a:stretch>
            <a:fillRect/>
          </a:stretch>
        </p:blipFill>
        <p:spPr>
          <a:xfrm>
            <a:off x="-1" y="0"/>
            <a:ext cx="10697893" cy="7559675"/>
          </a:xfrm>
          <a:prstGeom prst="rect">
            <a:avLst/>
          </a:prstGeom>
        </p:spPr>
      </p:pic>
      <p:sp>
        <p:nvSpPr>
          <p:cNvPr id="5" name="テキスト ボックス 4">
            <a:extLst>
              <a:ext uri="{FF2B5EF4-FFF2-40B4-BE49-F238E27FC236}">
                <a16:creationId xmlns:a16="http://schemas.microsoft.com/office/drawing/2014/main" id="{6CA15BEA-C28F-4606-A61A-F31BD4FF6EE7}"/>
              </a:ext>
            </a:extLst>
          </p:cNvPr>
          <p:cNvSpPr txBox="1"/>
          <p:nvPr/>
        </p:nvSpPr>
        <p:spPr>
          <a:xfrm>
            <a:off x="2990694" y="1678771"/>
            <a:ext cx="5344783" cy="609782"/>
          </a:xfrm>
          <a:prstGeom prst="rect">
            <a:avLst/>
          </a:prstGeom>
          <a:noFill/>
        </p:spPr>
        <p:txBody>
          <a:bodyPr wrap="square" lIns="0" tIns="0" rIns="0" bIns="0" rtlCol="0" anchor="t">
            <a:spAutoFit/>
          </a:bodyPr>
          <a:lstStyle/>
          <a:p>
            <a:pPr algn="just">
              <a:lnSpc>
                <a:spcPct val="120000"/>
              </a:lnSpc>
            </a:pPr>
            <a:r>
              <a:rPr lang="ja-JP" altLang="en-US" sz="3500" b="1" spc="-300">
                <a:solidFill>
                  <a:srgbClr val="0090AC"/>
                </a:solidFill>
                <a:latin typeface="Yu Gothic" panose="020B0400000000000000" pitchFamily="34" charset="-128"/>
                <a:ea typeface="Yu Gothic" panose="020B0400000000000000" pitchFamily="34" charset="-128"/>
              </a:rPr>
              <a:t>新聞・ネ</a:t>
            </a:r>
            <a:r>
              <a:rPr lang="ja-JP" altLang="en-US" sz="3500" b="1" spc="-800">
                <a:solidFill>
                  <a:srgbClr val="0090AC"/>
                </a:solidFill>
                <a:latin typeface="Yu Gothic" panose="020B0400000000000000" pitchFamily="34" charset="-128"/>
                <a:ea typeface="Yu Gothic" panose="020B0400000000000000" pitchFamily="34" charset="-128"/>
              </a:rPr>
              <a:t>ッ</a:t>
            </a:r>
            <a:r>
              <a:rPr lang="ja-JP" altLang="en-US" sz="3500" b="1">
                <a:solidFill>
                  <a:srgbClr val="0090AC"/>
                </a:solidFill>
                <a:latin typeface="Yu Gothic" panose="020B0400000000000000" pitchFamily="34" charset="-128"/>
                <a:ea typeface="Yu Gothic" panose="020B0400000000000000" pitchFamily="34" charset="-128"/>
              </a:rPr>
              <a:t>ト利用者の特徴</a:t>
            </a:r>
          </a:p>
        </p:txBody>
      </p:sp>
      <p:sp>
        <p:nvSpPr>
          <p:cNvPr id="6" name="テキスト ボックス 5">
            <a:extLst>
              <a:ext uri="{FF2B5EF4-FFF2-40B4-BE49-F238E27FC236}">
                <a16:creationId xmlns:a16="http://schemas.microsoft.com/office/drawing/2014/main" id="{F6E82996-E938-157A-5B83-83759CD8D390}"/>
              </a:ext>
            </a:extLst>
          </p:cNvPr>
          <p:cNvSpPr txBox="1"/>
          <p:nvPr/>
        </p:nvSpPr>
        <p:spPr>
          <a:xfrm>
            <a:off x="3009944" y="3771512"/>
            <a:ext cx="2967662" cy="1214820"/>
          </a:xfrm>
          <a:prstGeom prst="rect">
            <a:avLst/>
          </a:prstGeom>
          <a:noFill/>
        </p:spPr>
        <p:txBody>
          <a:bodyPr wrap="square" lIns="0" tIns="0" rIns="0" bIns="0" rtlCol="0">
            <a:spAutoFit/>
          </a:bodyPr>
          <a:lstStyle/>
          <a:p>
            <a:pPr algn="just">
              <a:lnSpc>
                <a:spcPct val="170000"/>
              </a:lnSpc>
            </a:pPr>
            <a:r>
              <a:rPr lang="ja-JP" altLang="en-US" sz="950">
                <a:solidFill>
                  <a:srgbClr val="0090AC"/>
                </a:solidFill>
                <a:latin typeface="+mn-ea"/>
              </a:rPr>
              <a:t>■</a:t>
            </a:r>
            <a:r>
              <a:rPr lang="ja-JP" altLang="en-US" sz="950">
                <a:latin typeface="+mn-ea"/>
              </a:rPr>
              <a:t>未来志向・社会貢献感度の高い新聞・ネット利用者</a:t>
            </a:r>
          </a:p>
          <a:p>
            <a:pPr algn="just">
              <a:lnSpc>
                <a:spcPct val="170000"/>
              </a:lnSpc>
            </a:pPr>
            <a:r>
              <a:rPr lang="ja-JP" altLang="en-US" sz="950">
                <a:solidFill>
                  <a:srgbClr val="0090AC"/>
                </a:solidFill>
                <a:latin typeface="+mn-ea"/>
              </a:rPr>
              <a:t>■</a:t>
            </a:r>
            <a:r>
              <a:rPr lang="ja-JP" altLang="en-US" sz="950">
                <a:latin typeface="+mn-ea"/>
              </a:rPr>
              <a:t>企業姿勢を商品・サービス選択時に参考</a:t>
            </a:r>
          </a:p>
          <a:p>
            <a:pPr algn="just">
              <a:lnSpc>
                <a:spcPct val="170000"/>
              </a:lnSpc>
            </a:pPr>
            <a:r>
              <a:rPr lang="ja-JP" altLang="en-US" sz="950">
                <a:solidFill>
                  <a:srgbClr val="0090AC"/>
                </a:solidFill>
                <a:latin typeface="+mn-ea"/>
              </a:rPr>
              <a:t>■</a:t>
            </a:r>
            <a:r>
              <a:rPr lang="ja-JP" altLang="en-US" sz="950">
                <a:latin typeface="+mn-ea"/>
              </a:rPr>
              <a:t>情報の質を重視する新聞・ネット利用者</a:t>
            </a:r>
            <a:endParaRPr lang="en-US" altLang="ja-JP" sz="950" dirty="0">
              <a:latin typeface="+mn-ea"/>
            </a:endParaRPr>
          </a:p>
          <a:p>
            <a:pPr algn="just">
              <a:lnSpc>
                <a:spcPct val="170000"/>
              </a:lnSpc>
            </a:pPr>
            <a:r>
              <a:rPr lang="ja-JP" altLang="en-US" sz="950">
                <a:solidFill>
                  <a:srgbClr val="0090AC"/>
                </a:solidFill>
                <a:latin typeface="+mn-ea"/>
              </a:rPr>
              <a:t>■</a:t>
            </a:r>
            <a:r>
              <a:rPr lang="ja-JP" altLang="en-US" sz="950">
                <a:latin typeface="+mn-ea"/>
              </a:rPr>
              <a:t>メディアを組み合わせて購買意欲向上に</a:t>
            </a:r>
          </a:p>
          <a:p>
            <a:pPr algn="just">
              <a:lnSpc>
                <a:spcPct val="170000"/>
              </a:lnSpc>
            </a:pPr>
            <a:r>
              <a:rPr lang="ja-JP" altLang="en-US" sz="950">
                <a:solidFill>
                  <a:srgbClr val="0090AC"/>
                </a:solidFill>
                <a:latin typeface="+mn-ea"/>
              </a:rPr>
              <a:t>■</a:t>
            </a:r>
            <a:r>
              <a:rPr lang="ja-JP" altLang="en-US" sz="950">
                <a:latin typeface="+mn-ea"/>
              </a:rPr>
              <a:t>新聞を起点にネットで情報収集</a:t>
            </a:r>
          </a:p>
        </p:txBody>
      </p:sp>
      <p:sp>
        <p:nvSpPr>
          <p:cNvPr id="7" name="テキスト ボックス 6">
            <a:extLst>
              <a:ext uri="{FF2B5EF4-FFF2-40B4-BE49-F238E27FC236}">
                <a16:creationId xmlns:a16="http://schemas.microsoft.com/office/drawing/2014/main" id="{D426C120-3D56-DCCB-EFA3-07DEB34511EA}"/>
              </a:ext>
            </a:extLst>
          </p:cNvPr>
          <p:cNvSpPr txBox="1"/>
          <p:nvPr/>
        </p:nvSpPr>
        <p:spPr>
          <a:xfrm>
            <a:off x="3019568" y="2658502"/>
            <a:ext cx="5749045" cy="714298"/>
          </a:xfrm>
          <a:prstGeom prst="rect">
            <a:avLst/>
          </a:prstGeom>
          <a:noFill/>
        </p:spPr>
        <p:txBody>
          <a:bodyPr wrap="square" lIns="0" tIns="0" rIns="0" bIns="0" rtlCol="0">
            <a:spAutoFit/>
          </a:bodyPr>
          <a:lstStyle/>
          <a:p>
            <a:pPr algn="just">
              <a:lnSpc>
                <a:spcPct val="145000"/>
              </a:lnSpc>
            </a:pPr>
            <a:r>
              <a:rPr lang="ja-JP" altLang="en-US" sz="1100" b="1">
                <a:latin typeface="Yu Gothic" panose="020B0400000000000000" pitchFamily="34" charset="-128"/>
                <a:ea typeface="Yu Gothic" panose="020B0400000000000000" pitchFamily="34" charset="-128"/>
              </a:rPr>
              <a:t>生活者は必要とする情報の種類、時間などシーンに応じてメディアを使い分けています。生活者が活用しているメディアの組み合わせのうち、「新聞・ネット利用者」「ネット利用者」の行動や価値観などを紹介し、両者の特徴や違いを明らかにします。</a:t>
            </a:r>
          </a:p>
        </p:txBody>
      </p:sp>
      <p:sp>
        <p:nvSpPr>
          <p:cNvPr id="11" name="テキスト ボックス 10">
            <a:extLst>
              <a:ext uri="{FF2B5EF4-FFF2-40B4-BE49-F238E27FC236}">
                <a16:creationId xmlns:a16="http://schemas.microsoft.com/office/drawing/2014/main" id="{A4BDC2A6-DA7F-A3E6-EBB9-CFCE222E5E9A}"/>
              </a:ext>
            </a:extLst>
          </p:cNvPr>
          <p:cNvSpPr txBox="1"/>
          <p:nvPr/>
        </p:nvSpPr>
        <p:spPr>
          <a:xfrm>
            <a:off x="3204978" y="5847000"/>
            <a:ext cx="5950629" cy="780342"/>
          </a:xfrm>
          <a:prstGeom prst="rect">
            <a:avLst/>
          </a:prstGeom>
          <a:noFill/>
        </p:spPr>
        <p:txBody>
          <a:bodyPr wrap="square" lIns="0" tIns="0" rIns="0" bIns="0" rtlCol="0">
            <a:spAutoFit/>
          </a:bodyPr>
          <a:lstStyle/>
          <a:p>
            <a:pPr>
              <a:lnSpc>
                <a:spcPct val="125000"/>
              </a:lnSpc>
            </a:pPr>
            <a:r>
              <a:rPr lang="ja-JP" altLang="en-US" sz="820" spc="-30">
                <a:latin typeface="+mn-ea"/>
              </a:rPr>
              <a:t>この章では、生活者の新聞、テレビ、インターネットの接触状況の組み合わせごとに分けた</a:t>
            </a:r>
            <a:r>
              <a:rPr lang="en-US" altLang="ja-JP" sz="820" spc="-30" dirty="0">
                <a:latin typeface="+mn-ea"/>
              </a:rPr>
              <a:t>3</a:t>
            </a:r>
            <a:r>
              <a:rPr lang="ja-JP" altLang="en-US" sz="820" spc="-30">
                <a:latin typeface="+mn-ea"/>
              </a:rPr>
              <a:t>グループ（</a:t>
            </a:r>
            <a:r>
              <a:rPr lang="it-IT" altLang="ja-JP" sz="820" spc="-30" dirty="0">
                <a:latin typeface="+mn-ea"/>
              </a:rPr>
              <a:t>P3</a:t>
            </a:r>
            <a:r>
              <a:rPr lang="ja-JP" altLang="en-US" sz="820" spc="-30">
                <a:latin typeface="+mn-ea"/>
              </a:rPr>
              <a:t>参照）のうち、</a:t>
            </a:r>
            <a:r>
              <a:rPr lang="en-US" altLang="ja-JP" sz="820" spc="-30" dirty="0">
                <a:latin typeface="+mn-ea"/>
              </a:rPr>
              <a:t>①</a:t>
            </a:r>
            <a:r>
              <a:rPr lang="ja-JP" altLang="en-US" sz="820" spc="-30">
                <a:latin typeface="+mn-ea"/>
              </a:rPr>
              <a:t>新聞・ネット利用者 </a:t>
            </a:r>
            <a:r>
              <a:rPr lang="en-US" altLang="ja-JP" sz="820" spc="-30" dirty="0">
                <a:latin typeface="+mn-ea"/>
              </a:rPr>
              <a:t>②</a:t>
            </a:r>
            <a:r>
              <a:rPr lang="ja-JP" altLang="en-US" sz="820" spc="-30">
                <a:latin typeface="+mn-ea"/>
              </a:rPr>
              <a:t>ネット利用者 を軸に分析しています。</a:t>
            </a:r>
          </a:p>
          <a:p>
            <a:pPr>
              <a:lnSpc>
                <a:spcPct val="125000"/>
              </a:lnSpc>
            </a:pPr>
            <a:r>
              <a:rPr lang="en-US" altLang="ja-JP" sz="780" spc="-30" dirty="0">
                <a:latin typeface="+mn-ea"/>
              </a:rPr>
              <a:t>•</a:t>
            </a:r>
            <a:r>
              <a:rPr lang="ja-JP" altLang="en-US" sz="780" spc="-30">
                <a:latin typeface="+mn-ea"/>
              </a:rPr>
              <a:t> 新聞・ネット利用者＝テレビの利用状況にかかわらず新聞（紙の新聞、電子版・オンライン版</a:t>
            </a:r>
            <a:r>
              <a:rPr lang="ja-JP" altLang="en-US" sz="780" spc="-300">
                <a:latin typeface="+mn-ea"/>
              </a:rPr>
              <a:t>）</a:t>
            </a:r>
            <a:r>
              <a:rPr lang="ja-JP" altLang="en-US" sz="780" spc="-30">
                <a:latin typeface="+mn-ea"/>
              </a:rPr>
              <a:t>とインターネットを毎日利用している人</a:t>
            </a:r>
          </a:p>
          <a:p>
            <a:pPr>
              <a:lnSpc>
                <a:spcPct val="125000"/>
              </a:lnSpc>
              <a:spcAft>
                <a:spcPts val="300"/>
              </a:spcAft>
            </a:pPr>
            <a:r>
              <a:rPr lang="en-US" altLang="ja-JP" sz="780" spc="-30" dirty="0">
                <a:latin typeface="+mn-ea"/>
              </a:rPr>
              <a:t>•</a:t>
            </a:r>
            <a:r>
              <a:rPr lang="ja-JP" altLang="en-US" sz="780" spc="-30">
                <a:latin typeface="+mn-ea"/>
              </a:rPr>
              <a:t> ネット利用者＝新聞とテレビは毎日使わないがネットを毎日利用している人</a:t>
            </a:r>
            <a:endParaRPr lang="en-US" altLang="ja-JP" sz="780" spc="-30" dirty="0">
              <a:latin typeface="+mn-ea"/>
            </a:endParaRPr>
          </a:p>
          <a:p>
            <a:pPr>
              <a:lnSpc>
                <a:spcPct val="125000"/>
              </a:lnSpc>
            </a:pPr>
            <a:r>
              <a:rPr lang="en-US" altLang="ja-JP" sz="700" spc="-30" dirty="0">
                <a:latin typeface="+mn-ea"/>
              </a:rPr>
              <a:t>※</a:t>
            </a:r>
            <a:r>
              <a:rPr lang="ja-JP" altLang="en-US" sz="700" spc="-30">
                <a:latin typeface="+mn-ea"/>
              </a:rPr>
              <a:t>四捨五入のため、スコアの合計が</a:t>
            </a:r>
            <a:r>
              <a:rPr lang="en-US" altLang="ja-JP" sz="700" spc="-30" dirty="0">
                <a:latin typeface="+mn-ea"/>
              </a:rPr>
              <a:t>100</a:t>
            </a:r>
            <a:r>
              <a:rPr lang="ja-JP" altLang="en-US" sz="700" spc="-30">
                <a:latin typeface="+mn-ea"/>
              </a:rPr>
              <a:t>にならない場合があります</a:t>
            </a:r>
          </a:p>
        </p:txBody>
      </p:sp>
      <p:sp>
        <p:nvSpPr>
          <p:cNvPr id="15" name="正方形/長方形 14">
            <a:extLst>
              <a:ext uri="{FF2B5EF4-FFF2-40B4-BE49-F238E27FC236}">
                <a16:creationId xmlns:a16="http://schemas.microsoft.com/office/drawing/2014/main" id="{94BD1560-0C0E-1010-AB27-275DE4B1F559}"/>
              </a:ext>
            </a:extLst>
          </p:cNvPr>
          <p:cNvSpPr/>
          <p:nvPr/>
        </p:nvSpPr>
        <p:spPr>
          <a:xfrm>
            <a:off x="3038818" y="5688531"/>
            <a:ext cx="6220685" cy="10972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 </a:t>
            </a:r>
            <a:endParaRPr kumimoji="1" lang="ja-JP" altLang="en-US"/>
          </a:p>
        </p:txBody>
      </p:sp>
    </p:spTree>
    <p:extLst>
      <p:ext uri="{BB962C8B-B14F-4D97-AF65-F5344CB8AC3E}">
        <p14:creationId xmlns:p14="http://schemas.microsoft.com/office/powerpoint/2010/main" val="1337518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99D5605-AA0B-199D-FCF2-A6D1901B6813}"/>
              </a:ext>
            </a:extLst>
          </p:cNvPr>
          <p:cNvPicPr>
            <a:picLocks noChangeAspect="1"/>
          </p:cNvPicPr>
          <p:nvPr/>
        </p:nvPicPr>
        <p:blipFill>
          <a:blip r:embed="rId2"/>
          <a:stretch>
            <a:fillRect/>
          </a:stretch>
        </p:blipFill>
        <p:spPr>
          <a:xfrm>
            <a:off x="0" y="1587"/>
            <a:ext cx="3594100" cy="7556500"/>
          </a:xfrm>
          <a:prstGeom prst="rect">
            <a:avLst/>
          </a:prstGeom>
        </p:spPr>
      </p:pic>
      <p:sp>
        <p:nvSpPr>
          <p:cNvPr id="2" name="テキスト ボックス 1">
            <a:extLst>
              <a:ext uri="{FF2B5EF4-FFF2-40B4-BE49-F238E27FC236}">
                <a16:creationId xmlns:a16="http://schemas.microsoft.com/office/drawing/2014/main" id="{06E616C3-8DCB-6137-4888-EA7A478F4BBB}"/>
              </a:ext>
            </a:extLst>
          </p:cNvPr>
          <p:cNvSpPr txBox="1"/>
          <p:nvPr/>
        </p:nvSpPr>
        <p:spPr>
          <a:xfrm>
            <a:off x="10232198" y="7184360"/>
            <a:ext cx="212918" cy="246221"/>
          </a:xfrm>
          <a:prstGeom prst="rect">
            <a:avLst/>
          </a:prstGeom>
          <a:noFill/>
        </p:spPr>
        <p:txBody>
          <a:bodyPr wrap="square" rtlCol="0">
            <a:spAutoFit/>
          </a:bodyPr>
          <a:lstStyle/>
          <a:p>
            <a:pPr algn="ctr"/>
            <a:r>
              <a:rPr lang="en-US" altLang="ja-JP" sz="1000" dirty="0"/>
              <a:t>8</a:t>
            </a:r>
            <a:endParaRPr kumimoji="1" lang="ja-JP" altLang="en-US" sz="1000"/>
          </a:p>
        </p:txBody>
      </p:sp>
      <p:sp>
        <p:nvSpPr>
          <p:cNvPr id="3" name="テキスト ボックス 2">
            <a:extLst>
              <a:ext uri="{FF2B5EF4-FFF2-40B4-BE49-F238E27FC236}">
                <a16:creationId xmlns:a16="http://schemas.microsoft.com/office/drawing/2014/main" id="{AAD4C2F1-A209-615D-DAD7-FE640FB396E2}"/>
              </a:ext>
            </a:extLst>
          </p:cNvPr>
          <p:cNvSpPr txBox="1"/>
          <p:nvPr/>
        </p:nvSpPr>
        <p:spPr>
          <a:xfrm>
            <a:off x="555503" y="1183217"/>
            <a:ext cx="2938468" cy="1101199"/>
          </a:xfrm>
          <a:prstGeom prst="rect">
            <a:avLst/>
          </a:prstGeom>
          <a:noFill/>
        </p:spPr>
        <p:txBody>
          <a:bodyPr wrap="square" lIns="0" tIns="0" rIns="0" bIns="0" rtlCol="0" anchor="t">
            <a:spAutoFit/>
          </a:bodyPr>
          <a:lstStyle/>
          <a:p>
            <a:pPr algn="just">
              <a:lnSpc>
                <a:spcPct val="125000"/>
              </a:lnSpc>
            </a:pPr>
            <a:r>
              <a:rPr lang="ja-JP" altLang="en-US" sz="1950" b="1">
                <a:solidFill>
                  <a:srgbClr val="0090AC"/>
                </a:solidFill>
                <a:latin typeface="Yu Gothic" panose="020B0400000000000000" pitchFamily="34" charset="-128"/>
                <a:ea typeface="Yu Gothic" panose="020B0400000000000000" pitchFamily="34" charset="-128"/>
              </a:rPr>
              <a:t>未来志向・社会貢献</a:t>
            </a:r>
          </a:p>
          <a:p>
            <a:pPr algn="just">
              <a:lnSpc>
                <a:spcPct val="125000"/>
              </a:lnSpc>
            </a:pPr>
            <a:r>
              <a:rPr lang="ja-JP" altLang="en-US" sz="1950" b="1">
                <a:solidFill>
                  <a:srgbClr val="0090AC"/>
                </a:solidFill>
                <a:latin typeface="Yu Gothic" panose="020B0400000000000000" pitchFamily="34" charset="-128"/>
                <a:ea typeface="Yu Gothic" panose="020B0400000000000000" pitchFamily="34" charset="-128"/>
              </a:rPr>
              <a:t>感度の高い</a:t>
            </a:r>
          </a:p>
          <a:p>
            <a:pPr algn="just">
              <a:lnSpc>
                <a:spcPct val="125000"/>
              </a:lnSpc>
            </a:pPr>
            <a:r>
              <a:rPr lang="ja-JP" altLang="en-US" sz="1950" b="1">
                <a:solidFill>
                  <a:srgbClr val="0090AC"/>
                </a:solidFill>
                <a:latin typeface="Yu Gothic" panose="020B0400000000000000" pitchFamily="34" charset="-128"/>
                <a:ea typeface="Yu Gothic" panose="020B0400000000000000" pitchFamily="34" charset="-128"/>
              </a:rPr>
              <a:t>新聞・ネ</a:t>
            </a:r>
            <a:r>
              <a:rPr lang="ja-JP" altLang="en-US" sz="1950" b="1" spc="-300">
                <a:solidFill>
                  <a:srgbClr val="0090AC"/>
                </a:solidFill>
                <a:latin typeface="Yu Gothic" panose="020B0400000000000000" pitchFamily="34" charset="-128"/>
                <a:ea typeface="Yu Gothic" panose="020B0400000000000000" pitchFamily="34" charset="-128"/>
              </a:rPr>
              <a:t>ッ</a:t>
            </a:r>
            <a:r>
              <a:rPr lang="ja-JP" altLang="en-US" sz="1950" b="1">
                <a:solidFill>
                  <a:srgbClr val="0090AC"/>
                </a:solidFill>
                <a:latin typeface="Yu Gothic" panose="020B0400000000000000" pitchFamily="34" charset="-128"/>
                <a:ea typeface="Yu Gothic" panose="020B0400000000000000" pitchFamily="34" charset="-128"/>
              </a:rPr>
              <a:t>ト利用者</a:t>
            </a:r>
          </a:p>
        </p:txBody>
      </p:sp>
      <p:sp>
        <p:nvSpPr>
          <p:cNvPr id="4" name="テキスト ボックス 3">
            <a:extLst>
              <a:ext uri="{FF2B5EF4-FFF2-40B4-BE49-F238E27FC236}">
                <a16:creationId xmlns:a16="http://schemas.microsoft.com/office/drawing/2014/main" id="{7AF5A5C5-0082-BAB1-C1AD-E75A0905C9D6}"/>
              </a:ext>
            </a:extLst>
          </p:cNvPr>
          <p:cNvSpPr txBox="1"/>
          <p:nvPr/>
        </p:nvSpPr>
        <p:spPr>
          <a:xfrm>
            <a:off x="555503" y="2606887"/>
            <a:ext cx="2591958" cy="3154903"/>
          </a:xfrm>
          <a:prstGeom prst="rect">
            <a:avLst/>
          </a:prstGeom>
          <a:noFill/>
        </p:spPr>
        <p:txBody>
          <a:bodyPr wrap="square" lIns="0" tIns="0" rIns="0" bIns="0" rtlCol="0">
            <a:spAutoFit/>
          </a:bodyPr>
          <a:lstStyle/>
          <a:p>
            <a:pPr algn="just">
              <a:lnSpc>
                <a:spcPct val="152000"/>
              </a:lnSpc>
            </a:pPr>
            <a:r>
              <a:rPr lang="ja-JP" altLang="en-US" sz="970" b="1" spc="-20">
                <a:latin typeface="Yu Gothic" panose="020B0400000000000000" pitchFamily="34" charset="-128"/>
                <a:ea typeface="Yu Gothic" panose="020B0400000000000000" pitchFamily="34" charset="-128"/>
              </a:rPr>
              <a:t>新聞・ネット利用者は高い社会意識と未来志向を有していることが明らかになりました。具体的には、選挙への投票率や社会問題への関心がネット利用者と比較して高く、特に「企業の環境対策</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「次世代の社会」への関心は</a:t>
            </a:r>
            <a:r>
              <a:rPr lang="en-US" altLang="ja-JP" sz="970" b="1" spc="-20" dirty="0">
                <a:latin typeface="Yu Gothic" panose="020B0400000000000000" pitchFamily="34" charset="-128"/>
                <a:ea typeface="Yu Gothic" panose="020B0400000000000000" pitchFamily="34" charset="-128"/>
              </a:rPr>
              <a:t>10</a:t>
            </a:r>
            <a:r>
              <a:rPr lang="ja-JP" altLang="en-US" sz="970" b="1" spc="-20">
                <a:latin typeface="Yu Gothic" panose="020B0400000000000000" pitchFamily="34" charset="-128"/>
                <a:ea typeface="Yu Gothic" panose="020B0400000000000000" pitchFamily="34" charset="-128"/>
              </a:rPr>
              <a:t>ポイント以上の差が見られました。また</a:t>
            </a:r>
            <a:r>
              <a:rPr lang="ja-JP" altLang="en-US" sz="970" b="1" spc="-5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「健康</a:t>
            </a:r>
            <a:r>
              <a:rPr lang="ja-JP" altLang="en-US"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「防災」に関する意識も高いことが読み取れます。</a:t>
            </a:r>
          </a:p>
          <a:p>
            <a:pPr algn="just">
              <a:lnSpc>
                <a:spcPct val="152000"/>
              </a:lnSpc>
            </a:pPr>
            <a:r>
              <a:rPr lang="ja-JP" altLang="en-US" sz="970" b="1" spc="-20">
                <a:latin typeface="Yu Gothic" panose="020B0400000000000000" pitchFamily="34" charset="-128"/>
                <a:ea typeface="Yu Gothic" panose="020B0400000000000000" pitchFamily="34" charset="-128"/>
              </a:rPr>
              <a:t>新聞・ネット利用者は企業の社会的な責任や持続可能性への取り組みを重視しており、企業のパーパスに共感しやすい層であると考えられます。企業が自社の存在意義を明確に示し、社会貢献活動などを積極的に発信することで、この層との共感を深め、ブランドイメージ向上につなげることが期待できます。</a:t>
            </a:r>
          </a:p>
        </p:txBody>
      </p:sp>
      <p:pic>
        <p:nvPicPr>
          <p:cNvPr id="14" name="図 13" descr="グラフ&#10;&#10;AI によって生成されたコンテンツは間違っている可能性があります。">
            <a:extLst>
              <a:ext uri="{FF2B5EF4-FFF2-40B4-BE49-F238E27FC236}">
                <a16:creationId xmlns:a16="http://schemas.microsoft.com/office/drawing/2014/main" id="{378A1359-ED7F-7A1F-C813-91C0BCAA7752}"/>
              </a:ext>
            </a:extLst>
          </p:cNvPr>
          <p:cNvPicPr>
            <a:picLocks noChangeAspect="1"/>
          </p:cNvPicPr>
          <p:nvPr/>
        </p:nvPicPr>
        <p:blipFill>
          <a:blip r:embed="rId3">
            <a:alphaModFix/>
          </a:blip>
          <a:stretch>
            <a:fillRect/>
          </a:stretch>
        </p:blipFill>
        <p:spPr>
          <a:xfrm>
            <a:off x="4159229" y="356376"/>
            <a:ext cx="6034828" cy="6881822"/>
          </a:xfrm>
          <a:prstGeom prst="rect">
            <a:avLst/>
          </a:prstGeom>
        </p:spPr>
      </p:pic>
    </p:spTree>
    <p:extLst>
      <p:ext uri="{BB962C8B-B14F-4D97-AF65-F5344CB8AC3E}">
        <p14:creationId xmlns:p14="http://schemas.microsoft.com/office/powerpoint/2010/main" val="4031316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6C3C933-7634-C0CC-F617-A86EFBEA2CCF}"/>
              </a:ext>
            </a:extLst>
          </p:cNvPr>
          <p:cNvPicPr>
            <a:picLocks noChangeAspect="1"/>
          </p:cNvPicPr>
          <p:nvPr/>
        </p:nvPicPr>
        <p:blipFill>
          <a:blip r:embed="rId2"/>
          <a:stretch>
            <a:fillRect/>
          </a:stretch>
        </p:blipFill>
        <p:spPr>
          <a:xfrm>
            <a:off x="0" y="1587"/>
            <a:ext cx="3594100" cy="7556500"/>
          </a:xfrm>
          <a:prstGeom prst="rect">
            <a:avLst/>
          </a:prstGeom>
        </p:spPr>
      </p:pic>
      <p:sp>
        <p:nvSpPr>
          <p:cNvPr id="2" name="テキスト ボックス 1">
            <a:extLst>
              <a:ext uri="{FF2B5EF4-FFF2-40B4-BE49-F238E27FC236}">
                <a16:creationId xmlns:a16="http://schemas.microsoft.com/office/drawing/2014/main" id="{63454642-961C-EFDA-8B89-EA1763C9CEED}"/>
              </a:ext>
            </a:extLst>
          </p:cNvPr>
          <p:cNvSpPr txBox="1"/>
          <p:nvPr/>
        </p:nvSpPr>
        <p:spPr>
          <a:xfrm>
            <a:off x="10232198" y="7184360"/>
            <a:ext cx="212918" cy="246221"/>
          </a:xfrm>
          <a:prstGeom prst="rect">
            <a:avLst/>
          </a:prstGeom>
          <a:noFill/>
        </p:spPr>
        <p:txBody>
          <a:bodyPr wrap="square" rtlCol="0">
            <a:spAutoFit/>
          </a:bodyPr>
          <a:lstStyle/>
          <a:p>
            <a:pPr algn="ctr"/>
            <a:r>
              <a:rPr lang="en-US" altLang="ja-JP" sz="1000" dirty="0"/>
              <a:t>9</a:t>
            </a:r>
            <a:endParaRPr kumimoji="1" lang="ja-JP" altLang="en-US" sz="1000"/>
          </a:p>
        </p:txBody>
      </p:sp>
      <p:sp>
        <p:nvSpPr>
          <p:cNvPr id="3" name="テキスト ボックス 2">
            <a:extLst>
              <a:ext uri="{FF2B5EF4-FFF2-40B4-BE49-F238E27FC236}">
                <a16:creationId xmlns:a16="http://schemas.microsoft.com/office/drawing/2014/main" id="{FB49F48A-6AD1-1E60-EA20-D47FAFD05458}"/>
              </a:ext>
            </a:extLst>
          </p:cNvPr>
          <p:cNvSpPr txBox="1"/>
          <p:nvPr/>
        </p:nvSpPr>
        <p:spPr>
          <a:xfrm>
            <a:off x="555503" y="1183217"/>
            <a:ext cx="2938468" cy="726096"/>
          </a:xfrm>
          <a:prstGeom prst="rect">
            <a:avLst/>
          </a:prstGeom>
          <a:noFill/>
        </p:spPr>
        <p:txBody>
          <a:bodyPr wrap="square" lIns="0" tIns="0" rIns="0" bIns="0" rtlCol="0" anchor="t">
            <a:spAutoFit/>
          </a:bodyPr>
          <a:lstStyle/>
          <a:p>
            <a:pPr algn="just">
              <a:lnSpc>
                <a:spcPct val="125000"/>
              </a:lnSpc>
            </a:pPr>
            <a:r>
              <a:rPr lang="ja-JP" altLang="en-US" sz="1950" b="1">
                <a:solidFill>
                  <a:srgbClr val="0090AC"/>
                </a:solidFill>
                <a:latin typeface="Yu Gothic" panose="020B0400000000000000" pitchFamily="34" charset="-128"/>
                <a:ea typeface="Yu Gothic" panose="020B0400000000000000" pitchFamily="34" charset="-128"/>
              </a:rPr>
              <a:t>企業姿勢を商品・</a:t>
            </a:r>
          </a:p>
          <a:p>
            <a:pPr algn="just">
              <a:lnSpc>
                <a:spcPct val="125000"/>
              </a:lnSpc>
            </a:pPr>
            <a:r>
              <a:rPr lang="ja-JP" altLang="en-US" sz="1950" b="1">
                <a:solidFill>
                  <a:srgbClr val="0090AC"/>
                </a:solidFill>
                <a:latin typeface="Yu Gothic" panose="020B0400000000000000" pitchFamily="34" charset="-128"/>
                <a:ea typeface="Yu Gothic" panose="020B0400000000000000" pitchFamily="34" charset="-128"/>
              </a:rPr>
              <a:t>サービス選択時に参考</a:t>
            </a:r>
          </a:p>
        </p:txBody>
      </p:sp>
      <p:sp>
        <p:nvSpPr>
          <p:cNvPr id="4" name="テキスト ボックス 3">
            <a:extLst>
              <a:ext uri="{FF2B5EF4-FFF2-40B4-BE49-F238E27FC236}">
                <a16:creationId xmlns:a16="http://schemas.microsoft.com/office/drawing/2014/main" id="{2E8DFBC5-E3C7-BAE1-6110-65AF230B16B9}"/>
              </a:ext>
            </a:extLst>
          </p:cNvPr>
          <p:cNvSpPr txBox="1"/>
          <p:nvPr/>
        </p:nvSpPr>
        <p:spPr>
          <a:xfrm>
            <a:off x="555503" y="2164125"/>
            <a:ext cx="2591958" cy="3835665"/>
          </a:xfrm>
          <a:prstGeom prst="rect">
            <a:avLst/>
          </a:prstGeom>
          <a:noFill/>
        </p:spPr>
        <p:txBody>
          <a:bodyPr wrap="square" lIns="0" tIns="0" rIns="0" bIns="0" rtlCol="0">
            <a:spAutoFit/>
          </a:bodyPr>
          <a:lstStyle/>
          <a:p>
            <a:pPr algn="just">
              <a:lnSpc>
                <a:spcPct val="152000"/>
              </a:lnSpc>
            </a:pPr>
            <a:r>
              <a:rPr lang="ja-JP" altLang="en-US" sz="970" b="1" spc="-20">
                <a:latin typeface="Yu Gothic" panose="020B0400000000000000" pitchFamily="34" charset="-128"/>
                <a:ea typeface="Yu Gothic" panose="020B0400000000000000" pitchFamily="34" charset="-128"/>
              </a:rPr>
              <a:t>商品・サービスなどを選ぶ際の理由となる積極的な企業姿勢をたずねたところ、すべての項目で新聞・ネット利用者は全体とネット利用者のスコアよりも高いことがわかりました。</a:t>
            </a:r>
          </a:p>
          <a:p>
            <a:pPr algn="just">
              <a:lnSpc>
                <a:spcPct val="152000"/>
              </a:lnSpc>
            </a:pPr>
            <a:r>
              <a:rPr lang="ja-JP" altLang="en-US" sz="970" b="1" spc="-20">
                <a:latin typeface="Yu Gothic" panose="020B0400000000000000" pitchFamily="34" charset="-128"/>
                <a:ea typeface="Yu Gothic" panose="020B0400000000000000" pitchFamily="34" charset="-128"/>
              </a:rPr>
              <a:t>とりわ</a:t>
            </a:r>
            <a:r>
              <a:rPr lang="ja-JP" altLang="en-US" sz="970" b="1" spc="-300">
                <a:latin typeface="Yu Gothic" panose="020B0400000000000000" pitchFamily="34" charset="-128"/>
                <a:ea typeface="Yu Gothic" panose="020B0400000000000000" pitchFamily="34" charset="-128"/>
              </a:rPr>
              <a:t>け</a:t>
            </a:r>
            <a:r>
              <a:rPr lang="ja-JP" altLang="en-US" sz="970" b="1" spc="-20">
                <a:latin typeface="Yu Gothic" panose="020B0400000000000000" pitchFamily="34" charset="-128"/>
                <a:ea typeface="Yu Gothic" panose="020B0400000000000000" pitchFamily="34" charset="-128"/>
              </a:rPr>
              <a:t>「地域振興</a:t>
            </a:r>
            <a:r>
              <a:rPr lang="ja-JP" altLang="en-US" sz="970" b="1" spc="-8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a:t>
            </a:r>
            <a:r>
              <a:rPr lang="en-US" altLang="ja-JP" sz="970" b="1" spc="-20" dirty="0">
                <a:latin typeface="Yu Gothic" panose="020B0400000000000000" pitchFamily="34" charset="-128"/>
                <a:ea typeface="Yu Gothic" panose="020B0400000000000000" pitchFamily="34" charset="-128"/>
              </a:rPr>
              <a:t>72.9</a:t>
            </a:r>
            <a:r>
              <a:rPr lang="ja-JP" altLang="en-US" sz="970" b="1" spc="-20">
                <a:latin typeface="Yu Gothic" panose="020B0400000000000000" pitchFamily="34" charset="-128"/>
                <a:ea typeface="Yu Gothic" panose="020B0400000000000000" pitchFamily="34" charset="-128"/>
              </a:rPr>
              <a:t>％</a:t>
            </a:r>
            <a:r>
              <a:rPr lang="ja-JP" altLang="en-US" sz="970" b="1" spc="-5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「カーボンニュートラル、脱炭素</a:t>
            </a:r>
            <a:r>
              <a:rPr lang="ja-JP" altLang="en-US" sz="970" b="1" spc="-8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a:t>
            </a:r>
            <a:r>
              <a:rPr lang="en-US" altLang="ja-JP" sz="970" b="1" spc="-20" dirty="0">
                <a:latin typeface="Yu Gothic" panose="020B0400000000000000" pitchFamily="34" charset="-128"/>
                <a:ea typeface="Yu Gothic" panose="020B0400000000000000" pitchFamily="34" charset="-128"/>
              </a:rPr>
              <a:t>58.6</a:t>
            </a:r>
            <a:r>
              <a:rPr lang="ja-JP" altLang="en-US" sz="970" b="1" spc="-20">
                <a:latin typeface="Yu Gothic" panose="020B0400000000000000" pitchFamily="34" charset="-128"/>
                <a:ea typeface="Yu Gothic" panose="020B0400000000000000" pitchFamily="34" charset="-128"/>
              </a:rPr>
              <a:t>％</a:t>
            </a:r>
            <a:r>
              <a:rPr lang="ja-JP" altLang="en-US" sz="970" b="1" spc="-5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「スポーツ振興・アスリート支援</a:t>
            </a:r>
            <a:r>
              <a:rPr lang="ja-JP" altLang="en-US" sz="970" b="1" spc="-5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a:t>
            </a:r>
            <a:r>
              <a:rPr lang="en-US" altLang="ja-JP" sz="970" b="1" spc="-20" dirty="0">
                <a:latin typeface="Yu Gothic" panose="020B0400000000000000" pitchFamily="34" charset="-128"/>
                <a:ea typeface="Yu Gothic" panose="020B0400000000000000" pitchFamily="34" charset="-128"/>
              </a:rPr>
              <a:t>56.9</a:t>
            </a:r>
            <a:r>
              <a:rPr lang="ja-JP" altLang="en-US" sz="970" b="1" spc="-20">
                <a:latin typeface="Yu Gothic" panose="020B0400000000000000" pitchFamily="34" charset="-128"/>
                <a:ea typeface="Yu Gothic" panose="020B0400000000000000" pitchFamily="34" charset="-128"/>
              </a:rPr>
              <a:t>％</a:t>
            </a:r>
            <a:r>
              <a:rPr lang="ja-JP" altLang="en-US" sz="970" b="1" spc="-5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「ダイバーシティー・エクイティー＆インクルージョ</a:t>
            </a:r>
            <a:r>
              <a:rPr lang="ja-JP" altLang="en-US" sz="970" b="1" spc="-300">
                <a:latin typeface="Yu Gothic" panose="020B0400000000000000" pitchFamily="34" charset="-128"/>
                <a:ea typeface="Yu Gothic" panose="020B0400000000000000" pitchFamily="34" charset="-128"/>
              </a:rPr>
              <a:t>ン</a:t>
            </a:r>
            <a:r>
              <a:rPr lang="ja-JP" altLang="en-US" sz="970" b="1" spc="-20">
                <a:latin typeface="Yu Gothic" panose="020B0400000000000000" pitchFamily="34" charset="-128"/>
                <a:ea typeface="Yu Gothic" panose="020B0400000000000000" pitchFamily="34" charset="-128"/>
              </a:rPr>
              <a:t>（多様性・公平性・包括性：</a:t>
            </a:r>
            <a:r>
              <a:rPr lang="ja-JP" altLang="it-IT" sz="970" b="1" spc="-20">
                <a:latin typeface="Yu Gothic" panose="020B0400000000000000" pitchFamily="34" charset="-128"/>
                <a:ea typeface="Yu Gothic" panose="020B0400000000000000" pitchFamily="34" charset="-128"/>
              </a:rPr>
              <a:t>ＤＥＩ</a:t>
            </a:r>
            <a:r>
              <a:rPr lang="ja-JP" altLang="it-IT" sz="970" b="1" spc="-300">
                <a:latin typeface="Yu Gothic" panose="020B0400000000000000" pitchFamily="34" charset="-128"/>
                <a:ea typeface="Yu Gothic" panose="020B0400000000000000" pitchFamily="34" charset="-128"/>
              </a:rPr>
              <a:t>）</a:t>
            </a:r>
            <a:r>
              <a:rPr lang="ja-JP" altLang="it-IT" sz="970" b="1" spc="-800">
                <a:latin typeface="Yu Gothic" panose="020B0400000000000000" pitchFamily="34" charset="-128"/>
                <a:ea typeface="Yu Gothic" panose="020B0400000000000000" pitchFamily="34" charset="-128"/>
              </a:rPr>
              <a:t>」</a:t>
            </a:r>
            <a:r>
              <a:rPr lang="ja-JP" altLang="it-IT" sz="970" b="1" spc="-20">
                <a:latin typeface="Yu Gothic" panose="020B0400000000000000" pitchFamily="34" charset="-128"/>
                <a:ea typeface="Yu Gothic" panose="020B0400000000000000" pitchFamily="34" charset="-128"/>
              </a:rPr>
              <a:t>（</a:t>
            </a:r>
            <a:r>
              <a:rPr lang="it-IT" altLang="ja-JP" sz="970" b="1" spc="-20" dirty="0">
                <a:latin typeface="Yu Gothic" panose="020B0400000000000000" pitchFamily="34" charset="-128"/>
                <a:ea typeface="Yu Gothic" panose="020B0400000000000000" pitchFamily="34" charset="-128"/>
              </a:rPr>
              <a:t>51.9</a:t>
            </a:r>
            <a:r>
              <a:rPr lang="ja-JP" altLang="it-IT" sz="970" b="1" spc="-20">
                <a:latin typeface="Yu Gothic" panose="020B0400000000000000" pitchFamily="34" charset="-128"/>
                <a:ea typeface="Yu Gothic" panose="020B0400000000000000" pitchFamily="34" charset="-128"/>
              </a:rPr>
              <a:t>％</a:t>
            </a:r>
            <a:r>
              <a:rPr lang="ja-JP" altLang="it-IT" sz="970" b="1" spc="-300">
                <a:latin typeface="Yu Gothic" panose="020B0400000000000000" pitchFamily="34" charset="-128"/>
                <a:ea typeface="Yu Gothic" panose="020B0400000000000000" pitchFamily="34" charset="-128"/>
              </a:rPr>
              <a:t>）</a:t>
            </a:r>
            <a:r>
              <a:rPr lang="ja-JP" altLang="en-US" sz="970" b="1" spc="-20">
                <a:latin typeface="Yu Gothic" panose="020B0400000000000000" pitchFamily="34" charset="-128"/>
                <a:ea typeface="Yu Gothic" panose="020B0400000000000000" pitchFamily="34" charset="-128"/>
              </a:rPr>
              <a:t>の項目はネット利用者よりも</a:t>
            </a:r>
            <a:r>
              <a:rPr lang="en-US" altLang="ja-JP" sz="970" b="1" spc="-20" dirty="0">
                <a:latin typeface="Yu Gothic" panose="020B0400000000000000" pitchFamily="34" charset="-128"/>
                <a:ea typeface="Yu Gothic" panose="020B0400000000000000" pitchFamily="34" charset="-128"/>
              </a:rPr>
              <a:t>10</a:t>
            </a:r>
            <a:r>
              <a:rPr lang="ja-JP" altLang="en-US" sz="970" b="1" spc="-20">
                <a:latin typeface="Yu Gothic" panose="020B0400000000000000" pitchFamily="34" charset="-128"/>
                <a:ea typeface="Yu Gothic" panose="020B0400000000000000" pitchFamily="34" charset="-128"/>
              </a:rPr>
              <a:t>ポイント以上高い結果となりました。</a:t>
            </a:r>
          </a:p>
          <a:p>
            <a:pPr algn="just">
              <a:lnSpc>
                <a:spcPct val="152000"/>
              </a:lnSpc>
            </a:pPr>
            <a:r>
              <a:rPr lang="ja-JP" altLang="en-US" sz="970" b="1" spc="-20">
                <a:latin typeface="Yu Gothic" panose="020B0400000000000000" pitchFamily="34" charset="-128"/>
                <a:ea typeface="Yu Gothic" panose="020B0400000000000000" pitchFamily="34" charset="-128"/>
              </a:rPr>
              <a:t>未来志向・社会貢献などに感度の高い新聞・ネット利用者は、商品・サービスなどを選ぶ際に企業姿勢を参考にする様子もうかがえます。企業の取り組みを新聞・ネット利用者に伝えることで、共感や親しみ、理解促進に結びつく可能性も考えられます。</a:t>
            </a:r>
          </a:p>
        </p:txBody>
      </p:sp>
      <p:pic>
        <p:nvPicPr>
          <p:cNvPr id="6" name="図 5" descr="グラフ, 棒グラフ&#10;&#10;AI によって生成されたコンテンツは間違っている可能性があります。">
            <a:extLst>
              <a:ext uri="{FF2B5EF4-FFF2-40B4-BE49-F238E27FC236}">
                <a16:creationId xmlns:a16="http://schemas.microsoft.com/office/drawing/2014/main" id="{7023AF96-2264-1D65-436D-1BC96C60C097}"/>
              </a:ext>
            </a:extLst>
          </p:cNvPr>
          <p:cNvPicPr>
            <a:picLocks noChangeAspect="1"/>
          </p:cNvPicPr>
          <p:nvPr/>
        </p:nvPicPr>
        <p:blipFill>
          <a:blip r:embed="rId3"/>
          <a:stretch>
            <a:fillRect/>
          </a:stretch>
        </p:blipFill>
        <p:spPr>
          <a:xfrm>
            <a:off x="4195277" y="569385"/>
            <a:ext cx="5893213" cy="6303053"/>
          </a:xfrm>
          <a:prstGeom prst="rect">
            <a:avLst/>
          </a:prstGeom>
        </p:spPr>
      </p:pic>
    </p:spTree>
    <p:extLst>
      <p:ext uri="{BB962C8B-B14F-4D97-AF65-F5344CB8AC3E}">
        <p14:creationId xmlns:p14="http://schemas.microsoft.com/office/powerpoint/2010/main" val="31784837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1024</TotalTime>
  <Words>2643</Words>
  <Application>Microsoft Macintosh PowerPoint</Application>
  <PresentationFormat>ユーザー設定</PresentationFormat>
  <Paragraphs>112</Paragraphs>
  <Slides>20</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20</vt:i4>
      </vt:variant>
    </vt:vector>
  </HeadingPairs>
  <TitlesOfParts>
    <vt:vector size="27" baseType="lpstr">
      <vt:lpstr>Meiryo</vt:lpstr>
      <vt:lpstr>游ゴシック</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優子 佐々木</cp:lastModifiedBy>
  <cp:revision>57</cp:revision>
  <cp:lastPrinted>2025-02-27T04:00:43Z</cp:lastPrinted>
  <dcterms:created xsi:type="dcterms:W3CDTF">2023-04-17T01:27:42Z</dcterms:created>
  <dcterms:modified xsi:type="dcterms:W3CDTF">2025-02-28T03:18:40Z</dcterms:modified>
</cp:coreProperties>
</file>