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6" r:id="rId17"/>
    <p:sldId id="277" r:id="rId18"/>
    <p:sldId id="272" r:id="rId19"/>
    <p:sldId id="274" r:id="rId20"/>
    <p:sldId id="275" r:id="rId21"/>
  </p:sldIdLst>
  <p:sldSz cx="10691813" cy="7559675"/>
  <p:notesSz cx="6858000" cy="9144000"/>
  <p:defaultTextStyle>
    <a:defPPr>
      <a:defRPr lang="ja-JP"/>
    </a:defPPr>
    <a:lvl1pPr marL="0" algn="l" defTabSz="995507" rtl="0" eaLnBrk="1" latinLnBrk="0" hangingPunct="1">
      <a:defRPr kumimoji="1" sz="1960" kern="1200">
        <a:solidFill>
          <a:schemeClr val="tx1"/>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F00"/>
    <a:srgbClr val="E97F00"/>
    <a:srgbClr val="D98812"/>
    <a:srgbClr val="0090AC"/>
    <a:srgbClr val="0098C8"/>
    <a:srgbClr val="DA0030"/>
    <a:srgbClr val="CFCCCB"/>
    <a:srgbClr val="E6B031"/>
    <a:srgbClr val="C7C5C3"/>
    <a:srgbClr val="CDC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p:restoredTop sz="96170"/>
  </p:normalViewPr>
  <p:slideViewPr>
    <p:cSldViewPr snapToGrid="0" snapToObjects="1">
      <p:cViewPr varScale="1">
        <p:scale>
          <a:sx n="101" d="100"/>
          <a:sy n="101" d="100"/>
        </p:scale>
        <p:origin x="16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681C9-123E-FB48-BB93-9DB12914A4C6}"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6021A-BD93-B04C-8578-DC7B82228B3B}" type="slidenum">
              <a:rPr kumimoji="1" lang="ja-JP" altLang="en-US" smtClean="0"/>
              <a:t>‹#›</a:t>
            </a:fld>
            <a:endParaRPr kumimoji="1" lang="ja-JP" altLang="en-US"/>
          </a:p>
        </p:txBody>
      </p:sp>
    </p:spTree>
    <p:extLst>
      <p:ext uri="{BB962C8B-B14F-4D97-AF65-F5344CB8AC3E}">
        <p14:creationId xmlns:p14="http://schemas.microsoft.com/office/powerpoint/2010/main" val="4058166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56021A-BD93-B04C-8578-DC7B82228B3B}" type="slidenum">
              <a:rPr kumimoji="1" lang="ja-JP" altLang="en-US" smtClean="0"/>
              <a:t>3</a:t>
            </a:fld>
            <a:endParaRPr kumimoji="1" lang="ja-JP" altLang="en-US"/>
          </a:p>
        </p:txBody>
      </p:sp>
    </p:spTree>
    <p:extLst>
      <p:ext uri="{BB962C8B-B14F-4D97-AF65-F5344CB8AC3E}">
        <p14:creationId xmlns:p14="http://schemas.microsoft.com/office/powerpoint/2010/main" val="399560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56021A-BD93-B04C-8578-DC7B82228B3B}" type="slidenum">
              <a:rPr kumimoji="1" lang="ja-JP" altLang="en-US" smtClean="0"/>
              <a:t>11</a:t>
            </a:fld>
            <a:endParaRPr kumimoji="1" lang="ja-JP" altLang="en-US"/>
          </a:p>
        </p:txBody>
      </p:sp>
    </p:spTree>
    <p:extLst>
      <p:ext uri="{BB962C8B-B14F-4D97-AF65-F5344CB8AC3E}">
        <p14:creationId xmlns:p14="http://schemas.microsoft.com/office/powerpoint/2010/main" val="2871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56021A-BD93-B04C-8578-DC7B82228B3B}" type="slidenum">
              <a:rPr kumimoji="1" lang="ja-JP" altLang="en-US" smtClean="0"/>
              <a:t>18</a:t>
            </a:fld>
            <a:endParaRPr kumimoji="1" lang="ja-JP" altLang="en-US"/>
          </a:p>
        </p:txBody>
      </p:sp>
    </p:spTree>
    <p:extLst>
      <p:ext uri="{BB962C8B-B14F-4D97-AF65-F5344CB8AC3E}">
        <p14:creationId xmlns:p14="http://schemas.microsoft.com/office/powerpoint/2010/main" val="407044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fld id="{0470276F-8C7B-3C4C-9B16-FC66F85F34A8}" type="slidenum">
              <a:rPr kumimoji="1" lang="ja-JP" altLang="en-US" smtClean="0"/>
              <a:t>‹#›</a:t>
            </a:fld>
            <a:endParaRPr kumimoji="1" lang="ja-JP" altLang="en-US"/>
          </a:p>
        </p:txBody>
      </p:sp>
    </p:spTree>
    <p:extLst>
      <p:ext uri="{BB962C8B-B14F-4D97-AF65-F5344CB8AC3E}">
        <p14:creationId xmlns:p14="http://schemas.microsoft.com/office/powerpoint/2010/main" val="200651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0470276F-8C7B-3C4C-9B16-FC66F85F34A8}" type="slidenum">
              <a:rPr kumimoji="1" lang="ja-JP" altLang="en-US" smtClean="0"/>
              <a:t>‹#›</a:t>
            </a:fld>
            <a:endParaRPr kumimoji="1" lang="ja-JP" altLang="en-US"/>
          </a:p>
        </p:txBody>
      </p:sp>
    </p:spTree>
    <p:extLst>
      <p:ext uri="{BB962C8B-B14F-4D97-AF65-F5344CB8AC3E}">
        <p14:creationId xmlns:p14="http://schemas.microsoft.com/office/powerpoint/2010/main" val="3361750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D8C1566C-67D4-704F-80ED-8BBC3AA1DADA}" type="datetimeFigureOut">
              <a:rPr kumimoji="1" lang="ja-JP" altLang="en-US" smtClean="0"/>
              <a:t>2026/3/18</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470276F-8C7B-3C4C-9B16-FC66F85F34A8}" type="slidenum">
              <a:rPr kumimoji="1" lang="ja-JP" altLang="en-US" smtClean="0"/>
              <a:t>‹#›</a:t>
            </a:fld>
            <a:endParaRPr kumimoji="1" lang="ja-JP" altLang="en-US"/>
          </a:p>
        </p:txBody>
      </p:sp>
    </p:spTree>
    <p:extLst>
      <p:ext uri="{BB962C8B-B14F-4D97-AF65-F5344CB8AC3E}">
        <p14:creationId xmlns:p14="http://schemas.microsoft.com/office/powerpoint/2010/main" val="2058501723"/>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17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1A2EB3A-FD34-D132-D812-A9441C5F7451}"/>
              </a:ext>
            </a:extLst>
          </p:cNvPr>
          <p:cNvSpPr txBox="1"/>
          <p:nvPr/>
        </p:nvSpPr>
        <p:spPr>
          <a:xfrm>
            <a:off x="555503" y="2517367"/>
            <a:ext cx="2591958" cy="2474139"/>
          </a:xfrm>
          <a:prstGeom prst="rect">
            <a:avLst/>
          </a:prstGeom>
          <a:noFill/>
        </p:spPr>
        <p:txBody>
          <a:bodyPr wrap="square" lIns="0" tIns="0" rIns="0" bIns="0" rtlCol="0">
            <a:spAutoFit/>
          </a:bodyPr>
          <a:lstStyle/>
          <a:p>
            <a:pPr algn="just">
              <a:lnSpc>
                <a:spcPct val="152000"/>
              </a:lnSpc>
            </a:pPr>
            <a:r>
              <a:rPr lang="ja-JP" altLang="en-US" sz="970" b="1" spc="-20">
                <a:latin typeface="Yu Gothic" panose="020B0400000000000000" pitchFamily="34" charset="-128"/>
                <a:ea typeface="Yu Gothic" panose="020B0400000000000000" pitchFamily="34" charset="-128"/>
              </a:rPr>
              <a:t>「新聞、</a:t>
            </a:r>
            <a:r>
              <a:rPr lang="ja-JP" altLang="en-US" sz="970" b="1" spc="-150">
                <a:latin typeface="Yu Gothic" panose="020B0400000000000000" pitchFamily="34" charset="-128"/>
                <a:ea typeface="Yu Gothic" panose="020B0400000000000000" pitchFamily="34" charset="-128"/>
              </a:rPr>
              <a:t>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a:t>
            </a:r>
            <a:r>
              <a:rPr lang="ja-JP" altLang="en-US" sz="970" b="1" spc="-3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は、メディアの印象・評価とし</a:t>
            </a:r>
            <a:r>
              <a:rPr lang="ja-JP" altLang="en-US" sz="970" b="1" spc="-300">
                <a:latin typeface="Yu Gothic" panose="020B0400000000000000" pitchFamily="34" charset="-128"/>
                <a:ea typeface="Yu Gothic" panose="020B0400000000000000" pitchFamily="34" charset="-128"/>
              </a:rPr>
              <a:t>て</a:t>
            </a:r>
            <a:r>
              <a:rPr lang="ja-JP" altLang="en-US" sz="970" b="1" spc="-20">
                <a:latin typeface="Yu Gothic" panose="020B0400000000000000" pitchFamily="34" charset="-128"/>
                <a:ea typeface="Yu Gothic" panose="020B0400000000000000" pitchFamily="34" charset="-128"/>
              </a:rPr>
              <a:t>「情報が正確で信頼性が高い</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72.7</a:t>
            </a:r>
            <a:r>
              <a:rPr lang="ja-JP" altLang="en-US" sz="970" b="1" spc="-20">
                <a:latin typeface="Yu Gothic" panose="020B0400000000000000" pitchFamily="34" charset="-128"/>
                <a:ea typeface="Yu Gothic" panose="020B0400000000000000" pitchFamily="34" charset="-128"/>
              </a:rPr>
              <a:t>％</a:t>
            </a:r>
            <a:r>
              <a:rPr lang="ja-JP" altLang="en-US" sz="970" b="1" spc="-3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、「世の中の動きを幅広く捉えている</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52.7</a:t>
            </a:r>
            <a:r>
              <a:rPr lang="ja-JP" altLang="en-US" sz="970" b="1" spc="-20">
                <a:latin typeface="Yu Gothic" panose="020B0400000000000000" pitchFamily="34" charset="-128"/>
                <a:ea typeface="Yu Gothic" panose="020B0400000000000000" pitchFamily="34" charset="-128"/>
              </a:rPr>
              <a:t>％）</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「中立・公正である</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51.3</a:t>
            </a:r>
            <a:r>
              <a:rPr lang="ja-JP" altLang="en-US" sz="970" b="1" spc="-20">
                <a:latin typeface="Yu Gothic" panose="020B0400000000000000" pitchFamily="34" charset="-128"/>
                <a:ea typeface="Yu Gothic" panose="020B0400000000000000" pitchFamily="34" charset="-128"/>
              </a:rPr>
              <a:t>％）といった情報の質を重視する傾向があります。また、「ネット・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利用者」と比較すると</a:t>
            </a:r>
            <a:r>
              <a:rPr lang="en-US" altLang="ja-JP" sz="970" b="1" spc="-20" dirty="0">
                <a:latin typeface="Yu Gothic" panose="020B0400000000000000" pitchFamily="34" charset="-128"/>
                <a:ea typeface="Yu Gothic" panose="020B0400000000000000" pitchFamily="34" charset="-128"/>
              </a:rPr>
              <a:t>20</a:t>
            </a:r>
            <a:r>
              <a:rPr lang="ja-JP" altLang="en-US" sz="970" b="1" spc="-20">
                <a:latin typeface="Yu Gothic" panose="020B0400000000000000" pitchFamily="34" charset="-128"/>
                <a:ea typeface="Yu Gothic" panose="020B0400000000000000" pitchFamily="34" charset="-128"/>
              </a:rPr>
              <a:t>ポイント以上高いスコアとなった項目として「情報が整理されている」をはじめ「情報が正確で信頼性が高い</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「世の中の動きを幅広く捉えている</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「中立・公正である」などがあがりました。</a:t>
            </a:r>
          </a:p>
        </p:txBody>
      </p:sp>
      <p:sp>
        <p:nvSpPr>
          <p:cNvPr id="5" name="テキスト ボックス 4">
            <a:extLst>
              <a:ext uri="{FF2B5EF4-FFF2-40B4-BE49-F238E27FC236}">
                <a16:creationId xmlns:a16="http://schemas.microsoft.com/office/drawing/2014/main" xmlns="" id="{403994A1-3061-2356-0F12-F87DE55C526D}"/>
              </a:ext>
            </a:extLst>
          </p:cNvPr>
          <p:cNvSpPr txBox="1"/>
          <p:nvPr/>
        </p:nvSpPr>
        <p:spPr>
          <a:xfrm>
            <a:off x="555503" y="1169965"/>
            <a:ext cx="2938468" cy="1171731"/>
          </a:xfrm>
          <a:prstGeom prst="rect">
            <a:avLst/>
          </a:prstGeom>
          <a:noFill/>
        </p:spPr>
        <p:txBody>
          <a:bodyPr wrap="square" lIns="0" tIns="0" rIns="0" bIns="0" rtlCol="0" anchor="t">
            <a:spAutoFit/>
          </a:bodyPr>
          <a:lstStyle/>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情報の質を重視する</a:t>
            </a:r>
          </a:p>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「新聞</a:t>
            </a:r>
            <a:r>
              <a:rPr lang="ja-JP" altLang="en-US" sz="2000" b="1" spc="-100">
                <a:solidFill>
                  <a:srgbClr val="FB7F00"/>
                </a:solidFill>
                <a:latin typeface="Yu Gothic" panose="020B0400000000000000" pitchFamily="34" charset="-128"/>
                <a:ea typeface="Yu Gothic" panose="020B0400000000000000" pitchFamily="34" charset="-128"/>
              </a:rPr>
              <a:t>、</a:t>
            </a:r>
            <a:r>
              <a:rPr lang="ja-JP" altLang="en-US" sz="2000" b="1" spc="-300">
                <a:solidFill>
                  <a:srgbClr val="FB7F00"/>
                </a:solidFill>
                <a:latin typeface="Yu Gothic" panose="020B0400000000000000" pitchFamily="34" charset="-128"/>
                <a:ea typeface="Yu Gothic" panose="020B0400000000000000" pitchFamily="34" charset="-128"/>
              </a:rPr>
              <a:t>ネット</a:t>
            </a:r>
            <a:r>
              <a:rPr lang="ja-JP" altLang="en-US" sz="2000" b="1" spc="-150">
                <a:solidFill>
                  <a:srgbClr val="FB7F00"/>
                </a:solidFill>
                <a:latin typeface="Yu Gothic" panose="020B0400000000000000" pitchFamily="34" charset="-128"/>
                <a:ea typeface="Yu Gothic" panose="020B0400000000000000" pitchFamily="34" charset="-128"/>
              </a:rPr>
              <a:t>・</a:t>
            </a:r>
            <a:r>
              <a:rPr lang="it-IT" altLang="ja-JP" sz="2000" b="1" spc="20" dirty="0">
                <a:solidFill>
                  <a:srgbClr val="FB7F00"/>
                </a:solidFill>
                <a:latin typeface="Yu Gothic" panose="020B0400000000000000" pitchFamily="34" charset="-128"/>
                <a:ea typeface="Yu Gothic" panose="020B0400000000000000" pitchFamily="34" charset="-128"/>
              </a:rPr>
              <a:t>SNS</a:t>
            </a:r>
          </a:p>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利用者」</a:t>
            </a:r>
          </a:p>
        </p:txBody>
      </p:sp>
      <p:pic>
        <p:nvPicPr>
          <p:cNvPr id="8" name="図 7" descr="グラフ&#10;&#10;AI 生成コンテンツは誤りを含む可能性があります。">
            <a:extLst>
              <a:ext uri="{FF2B5EF4-FFF2-40B4-BE49-F238E27FC236}">
                <a16:creationId xmlns:a16="http://schemas.microsoft.com/office/drawing/2014/main" xmlns="" id="{7D7CAB55-4FA2-2786-7224-2679DE360FA4}"/>
              </a:ext>
            </a:extLst>
          </p:cNvPr>
          <p:cNvPicPr>
            <a:picLocks noChangeAspect="1"/>
          </p:cNvPicPr>
          <p:nvPr/>
        </p:nvPicPr>
        <p:blipFill>
          <a:blip r:embed="rId3"/>
          <a:srcRect t="1" b="607"/>
          <a:stretch>
            <a:fillRect/>
          </a:stretch>
        </p:blipFill>
        <p:spPr>
          <a:xfrm>
            <a:off x="4154784" y="314953"/>
            <a:ext cx="6261100" cy="6930000"/>
          </a:xfrm>
          <a:prstGeom prst="rect">
            <a:avLst/>
          </a:prstGeom>
        </p:spPr>
      </p:pic>
      <p:sp>
        <p:nvSpPr>
          <p:cNvPr id="2" name="テキスト ボックス 1">
            <a:extLst>
              <a:ext uri="{FF2B5EF4-FFF2-40B4-BE49-F238E27FC236}">
                <a16:creationId xmlns:a16="http://schemas.microsoft.com/office/drawing/2014/main" xmlns="" id="{60C00AF4-1F9B-DF1C-E711-75599E045AA3}"/>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10</a:t>
            </a:r>
            <a:endParaRPr kumimoji="1" lang="ja-JP" altLang="en-US" sz="1000"/>
          </a:p>
        </p:txBody>
      </p:sp>
    </p:spTree>
    <p:extLst>
      <p:ext uri="{BB962C8B-B14F-4D97-AF65-F5344CB8AC3E}">
        <p14:creationId xmlns:p14="http://schemas.microsoft.com/office/powerpoint/2010/main" val="370828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A9B5A88B-91FA-9C00-155B-EE6611E6C72C}"/>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11</a:t>
            </a:r>
            <a:endParaRPr kumimoji="1" lang="ja-JP" altLang="en-US" sz="1000"/>
          </a:p>
        </p:txBody>
      </p:sp>
      <p:sp>
        <p:nvSpPr>
          <p:cNvPr id="18" name="テキスト ボックス 17">
            <a:extLst>
              <a:ext uri="{FF2B5EF4-FFF2-40B4-BE49-F238E27FC236}">
                <a16:creationId xmlns:a16="http://schemas.microsoft.com/office/drawing/2014/main" xmlns="" id="{A71DDDF8-0904-17EB-EF64-AB32206BB96F}"/>
              </a:ext>
            </a:extLst>
          </p:cNvPr>
          <p:cNvSpPr txBox="1"/>
          <p:nvPr/>
        </p:nvSpPr>
        <p:spPr>
          <a:xfrm>
            <a:off x="555503" y="2037125"/>
            <a:ext cx="2591958" cy="1339534"/>
          </a:xfrm>
          <a:prstGeom prst="rect">
            <a:avLst/>
          </a:prstGeom>
          <a:noFill/>
        </p:spPr>
        <p:txBody>
          <a:bodyPr wrap="square" lIns="0" tIns="0" rIns="0" bIns="0" rtlCol="0">
            <a:spAutoFit/>
          </a:bodyPr>
          <a:lstStyle/>
          <a:p>
            <a:pPr algn="just">
              <a:lnSpc>
                <a:spcPct val="152000"/>
              </a:lnSpc>
            </a:pPr>
            <a:r>
              <a:rPr lang="ja-JP" altLang="en-US" sz="970" b="1" spc="-20">
                <a:latin typeface="Yu Gothic" panose="020B0400000000000000" pitchFamily="34" charset="-128"/>
                <a:ea typeface="Yu Gothic" panose="020B0400000000000000" pitchFamily="34" charset="-128"/>
              </a:rPr>
              <a:t>紙の新聞や新聞広告を見てネットで調べることがある人は全体の</a:t>
            </a:r>
            <a:r>
              <a:rPr lang="en-US" altLang="ja-JP" sz="970" b="1" spc="-20" dirty="0">
                <a:latin typeface="Yu Gothic" panose="020B0400000000000000" pitchFamily="34" charset="-128"/>
                <a:ea typeface="Yu Gothic" panose="020B0400000000000000" pitchFamily="34" charset="-128"/>
              </a:rPr>
              <a:t>28.8</a:t>
            </a:r>
            <a:r>
              <a:rPr lang="ja-JP" altLang="en-US" sz="970" b="1" spc="-20">
                <a:latin typeface="Yu Gothic" panose="020B0400000000000000" pitchFamily="34" charset="-128"/>
                <a:ea typeface="Yu Gothic" panose="020B0400000000000000" pitchFamily="34" charset="-128"/>
              </a:rPr>
              <a:t>％でした。これに対し、「新聞、ネット・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利用者」の</a:t>
            </a:r>
            <a:r>
              <a:rPr lang="en-US" altLang="ja-JP" sz="970" b="1" spc="-20" dirty="0">
                <a:latin typeface="Yu Gothic" panose="020B0400000000000000" pitchFamily="34" charset="-128"/>
                <a:ea typeface="Yu Gothic" panose="020B0400000000000000" pitchFamily="34" charset="-128"/>
              </a:rPr>
              <a:t>60.0</a:t>
            </a:r>
            <a:r>
              <a:rPr lang="ja-JP" altLang="en-US" sz="970" b="1" spc="-20">
                <a:latin typeface="Yu Gothic" panose="020B0400000000000000" pitchFamily="34" charset="-128"/>
                <a:ea typeface="Yu Gothic" panose="020B0400000000000000" pitchFamily="34" charset="-128"/>
              </a:rPr>
              <a:t>％は紙の新聞や新聞広告を見てネットで調べることがあると回答しており、新聞を情報収集のきっかけにしていることがうかがえます。</a:t>
            </a:r>
          </a:p>
        </p:txBody>
      </p:sp>
      <p:sp>
        <p:nvSpPr>
          <p:cNvPr id="2" name="テキスト ボックス 1">
            <a:extLst>
              <a:ext uri="{FF2B5EF4-FFF2-40B4-BE49-F238E27FC236}">
                <a16:creationId xmlns:a16="http://schemas.microsoft.com/office/drawing/2014/main" xmlns="" id="{B8A3095A-6496-A3BB-0C77-9BDEB9752258}"/>
              </a:ext>
            </a:extLst>
          </p:cNvPr>
          <p:cNvSpPr txBox="1"/>
          <p:nvPr/>
        </p:nvSpPr>
        <p:spPr>
          <a:xfrm>
            <a:off x="555503" y="1169965"/>
            <a:ext cx="2938468" cy="771621"/>
          </a:xfrm>
          <a:prstGeom prst="rect">
            <a:avLst/>
          </a:prstGeom>
          <a:noFill/>
        </p:spPr>
        <p:txBody>
          <a:bodyPr wrap="square" lIns="0" tIns="0" rIns="0" bIns="0" rtlCol="0" anchor="t">
            <a:spAutoFit/>
          </a:bodyPr>
          <a:lstStyle/>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新聞を起点にネ</a:t>
            </a:r>
            <a:r>
              <a:rPr lang="ja-JP" altLang="en-US" sz="2000" b="1" spc="-300">
                <a:solidFill>
                  <a:srgbClr val="FB7F00"/>
                </a:solidFill>
                <a:latin typeface="Yu Gothic" panose="020B0400000000000000" pitchFamily="34" charset="-128"/>
                <a:ea typeface="Yu Gothic" panose="020B0400000000000000" pitchFamily="34" charset="-128"/>
              </a:rPr>
              <a:t>ット</a:t>
            </a:r>
            <a:r>
              <a:rPr lang="ja-JP" altLang="en-US" sz="2000" b="1" spc="20">
                <a:solidFill>
                  <a:srgbClr val="FB7F00"/>
                </a:solidFill>
                <a:latin typeface="Yu Gothic" panose="020B0400000000000000" pitchFamily="34" charset="-128"/>
                <a:ea typeface="Yu Gothic" panose="020B0400000000000000" pitchFamily="34" charset="-128"/>
              </a:rPr>
              <a:t>・</a:t>
            </a:r>
          </a:p>
          <a:p>
            <a:pPr algn="just">
              <a:lnSpc>
                <a:spcPct val="130000"/>
              </a:lnSpc>
            </a:pPr>
            <a:r>
              <a:rPr lang="it-IT" altLang="ja-JP" sz="2000" b="1" spc="20" dirty="0">
                <a:solidFill>
                  <a:srgbClr val="FB7F00"/>
                </a:solidFill>
                <a:latin typeface="Yu Gothic" panose="020B0400000000000000" pitchFamily="34" charset="-128"/>
                <a:ea typeface="Yu Gothic" panose="020B0400000000000000" pitchFamily="34" charset="-128"/>
              </a:rPr>
              <a:t>SNS</a:t>
            </a:r>
            <a:r>
              <a:rPr lang="ja-JP" altLang="en-US" sz="2000" b="1" spc="20">
                <a:solidFill>
                  <a:srgbClr val="FB7F00"/>
                </a:solidFill>
                <a:latin typeface="Yu Gothic" panose="020B0400000000000000" pitchFamily="34" charset="-128"/>
                <a:ea typeface="Yu Gothic" panose="020B0400000000000000" pitchFamily="34" charset="-128"/>
              </a:rPr>
              <a:t>で情報収集</a:t>
            </a:r>
          </a:p>
        </p:txBody>
      </p:sp>
      <p:sp>
        <p:nvSpPr>
          <p:cNvPr id="3" name="テキスト ボックス 2">
            <a:extLst>
              <a:ext uri="{FF2B5EF4-FFF2-40B4-BE49-F238E27FC236}">
                <a16:creationId xmlns:a16="http://schemas.microsoft.com/office/drawing/2014/main" xmlns="" id="{31822FB5-4796-A845-A093-2AEDA4729769}"/>
              </a:ext>
            </a:extLst>
          </p:cNvPr>
          <p:cNvSpPr txBox="1"/>
          <p:nvPr/>
        </p:nvSpPr>
        <p:spPr>
          <a:xfrm>
            <a:off x="555503" y="4767625"/>
            <a:ext cx="2591958" cy="1793376"/>
          </a:xfrm>
          <a:prstGeom prst="rect">
            <a:avLst/>
          </a:prstGeom>
          <a:noFill/>
        </p:spPr>
        <p:txBody>
          <a:bodyPr wrap="square" lIns="0" tIns="0" rIns="0" bIns="0" rtlCol="0">
            <a:spAutoFit/>
          </a:bodyPr>
          <a:lstStyle/>
          <a:p>
            <a:pPr algn="just">
              <a:lnSpc>
                <a:spcPct val="152000"/>
              </a:lnSpc>
            </a:pP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で見聞きする情報について</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「情報を判断する上で、その提供元を確認することは重要だと思う」と答えたのは全体の</a:t>
            </a:r>
            <a:r>
              <a:rPr lang="en-US" altLang="ja-JP" sz="970" b="1" spc="-20" dirty="0">
                <a:latin typeface="Yu Gothic" panose="020B0400000000000000" pitchFamily="34" charset="-128"/>
                <a:ea typeface="Yu Gothic" panose="020B0400000000000000" pitchFamily="34" charset="-128"/>
              </a:rPr>
              <a:t>66.5</a:t>
            </a:r>
            <a:r>
              <a:rPr lang="ja-JP" altLang="en-US" sz="970" b="1" spc="-20">
                <a:latin typeface="Yu Gothic" panose="020B0400000000000000" pitchFamily="34" charset="-128"/>
                <a:ea typeface="Yu Gothic" panose="020B0400000000000000" pitchFamily="34" charset="-128"/>
              </a:rPr>
              <a:t>％で、</a:t>
            </a:r>
            <a:r>
              <a:rPr lang="en-US" altLang="ja-JP" sz="970" b="1" spc="-20" dirty="0">
                <a:latin typeface="Yu Gothic" panose="020B0400000000000000" pitchFamily="34" charset="-128"/>
                <a:ea typeface="Yu Gothic" panose="020B0400000000000000" pitchFamily="34" charset="-128"/>
              </a:rPr>
              <a:t>15</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29</a:t>
            </a:r>
            <a:r>
              <a:rPr lang="ja-JP" altLang="en-US" sz="970" b="1" spc="-20">
                <a:latin typeface="Yu Gothic" panose="020B0400000000000000" pitchFamily="34" charset="-128"/>
                <a:ea typeface="Yu Gothic" panose="020B0400000000000000" pitchFamily="34" charset="-128"/>
              </a:rPr>
              <a:t>歳も</a:t>
            </a:r>
            <a:r>
              <a:rPr lang="en-US" altLang="ja-JP" sz="970" b="1" spc="-20" dirty="0">
                <a:latin typeface="Yu Gothic" panose="020B0400000000000000" pitchFamily="34" charset="-128"/>
                <a:ea typeface="Yu Gothic" panose="020B0400000000000000" pitchFamily="34" charset="-128"/>
              </a:rPr>
              <a:t>78.9</a:t>
            </a:r>
            <a:r>
              <a:rPr lang="ja-JP" altLang="en-US" sz="970" b="1" spc="-20">
                <a:latin typeface="Yu Gothic" panose="020B0400000000000000" pitchFamily="34" charset="-128"/>
                <a:ea typeface="Yu Gothic" panose="020B0400000000000000" pitchFamily="34" charset="-128"/>
              </a:rPr>
              <a:t>％が当てはまると答えました</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「見聞きした情報の提供元が新聞メディアだと信頼できる」は全体が</a:t>
            </a:r>
            <a:r>
              <a:rPr lang="en-US" altLang="ja-JP" sz="970" b="1" spc="-20" dirty="0">
                <a:latin typeface="Yu Gothic" panose="020B0400000000000000" pitchFamily="34" charset="-128"/>
                <a:ea typeface="Yu Gothic" panose="020B0400000000000000" pitchFamily="34" charset="-128"/>
              </a:rPr>
              <a:t>49.4</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15</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29</a:t>
            </a:r>
            <a:r>
              <a:rPr lang="ja-JP" altLang="en-US" sz="970" b="1" spc="-20">
                <a:latin typeface="Yu Gothic" panose="020B0400000000000000" pitchFamily="34" charset="-128"/>
                <a:ea typeface="Yu Gothic" panose="020B0400000000000000" pitchFamily="34" charset="-128"/>
              </a:rPr>
              <a:t>歳も</a:t>
            </a:r>
            <a:r>
              <a:rPr lang="en-US" altLang="ja-JP" sz="970" b="1" spc="-20" dirty="0">
                <a:latin typeface="Yu Gothic" panose="020B0400000000000000" pitchFamily="34" charset="-128"/>
                <a:ea typeface="Yu Gothic" panose="020B0400000000000000" pitchFamily="34" charset="-128"/>
              </a:rPr>
              <a:t>56.0</a:t>
            </a:r>
            <a:r>
              <a:rPr lang="ja-JP" altLang="en-US" sz="970" b="1" spc="-20">
                <a:latin typeface="Yu Gothic" panose="020B0400000000000000" pitchFamily="34" charset="-128"/>
                <a:ea typeface="Yu Gothic" panose="020B0400000000000000" pitchFamily="34" charset="-128"/>
              </a:rPr>
              <a:t>％で、</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の中でも新聞社が発信する情報は世代を問わず信頼を得ている状況がうかがえます。</a:t>
            </a:r>
          </a:p>
        </p:txBody>
      </p:sp>
      <p:sp>
        <p:nvSpPr>
          <p:cNvPr id="4" name="テキスト ボックス 3">
            <a:extLst>
              <a:ext uri="{FF2B5EF4-FFF2-40B4-BE49-F238E27FC236}">
                <a16:creationId xmlns:a16="http://schemas.microsoft.com/office/drawing/2014/main" xmlns="" id="{92A4DE69-845D-ED28-4905-4E473B824BFA}"/>
              </a:ext>
            </a:extLst>
          </p:cNvPr>
          <p:cNvSpPr txBox="1"/>
          <p:nvPr/>
        </p:nvSpPr>
        <p:spPr>
          <a:xfrm>
            <a:off x="555503" y="3900465"/>
            <a:ext cx="2938468" cy="771621"/>
          </a:xfrm>
          <a:prstGeom prst="rect">
            <a:avLst/>
          </a:prstGeom>
          <a:noFill/>
        </p:spPr>
        <p:txBody>
          <a:bodyPr wrap="square" lIns="0" tIns="0" rIns="0" bIns="0" rtlCol="0" anchor="t">
            <a:spAutoFit/>
          </a:bodyPr>
          <a:lstStyle/>
          <a:p>
            <a:pPr algn="just">
              <a:lnSpc>
                <a:spcPct val="130000"/>
              </a:lnSpc>
            </a:pPr>
            <a:r>
              <a:rPr lang="it-IT" altLang="ja-JP" sz="2000" b="1" spc="20" dirty="0">
                <a:solidFill>
                  <a:srgbClr val="FB7F00"/>
                </a:solidFill>
                <a:latin typeface="Yu Gothic" panose="020B0400000000000000" pitchFamily="34" charset="-128"/>
                <a:ea typeface="Yu Gothic" panose="020B0400000000000000" pitchFamily="34" charset="-128"/>
              </a:rPr>
              <a:t>SNS</a:t>
            </a:r>
            <a:r>
              <a:rPr lang="ja-JP" altLang="en-US" sz="2000" b="1" spc="20">
                <a:solidFill>
                  <a:srgbClr val="FB7F00"/>
                </a:solidFill>
                <a:latin typeface="Yu Gothic" panose="020B0400000000000000" pitchFamily="34" charset="-128"/>
                <a:ea typeface="Yu Gothic" panose="020B0400000000000000" pitchFamily="34" charset="-128"/>
              </a:rPr>
              <a:t>でも重視される</a:t>
            </a:r>
          </a:p>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新聞社の情報</a:t>
            </a:r>
          </a:p>
        </p:txBody>
      </p:sp>
      <p:pic>
        <p:nvPicPr>
          <p:cNvPr id="6" name="図 5" descr="グラフ, 棒グラフ&#10;&#10;AI 生成コンテンツは誤りを含む可能性があります。">
            <a:extLst>
              <a:ext uri="{FF2B5EF4-FFF2-40B4-BE49-F238E27FC236}">
                <a16:creationId xmlns:a16="http://schemas.microsoft.com/office/drawing/2014/main" xmlns="" id="{6A9359C4-82CB-C2D5-2BBF-597C5A6A1284}"/>
              </a:ext>
            </a:extLst>
          </p:cNvPr>
          <p:cNvPicPr>
            <a:picLocks noChangeAspect="1"/>
          </p:cNvPicPr>
          <p:nvPr/>
        </p:nvPicPr>
        <p:blipFill>
          <a:blip r:embed="rId4"/>
          <a:stretch>
            <a:fillRect/>
          </a:stretch>
        </p:blipFill>
        <p:spPr>
          <a:xfrm>
            <a:off x="3906246" y="2414827"/>
            <a:ext cx="6440155" cy="4817439"/>
          </a:xfrm>
          <a:prstGeom prst="rect">
            <a:avLst/>
          </a:prstGeom>
        </p:spPr>
      </p:pic>
      <p:pic>
        <p:nvPicPr>
          <p:cNvPr id="10" name="図 9" descr="タイムライン&#10;&#10;AI 生成コンテンツは誤りを含む可能性があります。">
            <a:extLst>
              <a:ext uri="{FF2B5EF4-FFF2-40B4-BE49-F238E27FC236}">
                <a16:creationId xmlns:a16="http://schemas.microsoft.com/office/drawing/2014/main" xmlns="" id="{C2D2AC8C-4BD0-0922-19ED-197789B4FAC6}"/>
              </a:ext>
            </a:extLst>
          </p:cNvPr>
          <p:cNvPicPr>
            <a:picLocks noChangeAspect="1"/>
          </p:cNvPicPr>
          <p:nvPr/>
        </p:nvPicPr>
        <p:blipFill>
          <a:blip r:embed="rId5"/>
          <a:stretch>
            <a:fillRect/>
          </a:stretch>
        </p:blipFill>
        <p:spPr>
          <a:xfrm>
            <a:off x="3942190" y="467834"/>
            <a:ext cx="6389444" cy="1762168"/>
          </a:xfrm>
          <a:prstGeom prst="rect">
            <a:avLst/>
          </a:prstGeom>
        </p:spPr>
      </p:pic>
    </p:spTree>
    <p:extLst>
      <p:ext uri="{BB962C8B-B14F-4D97-AF65-F5344CB8AC3E}">
        <p14:creationId xmlns:p14="http://schemas.microsoft.com/office/powerpoint/2010/main" val="262385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CEE9C24E-95BE-C94F-D05E-6788FA3B48C2}"/>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12</a:t>
            </a:r>
            <a:endParaRPr kumimoji="1" lang="ja-JP" altLang="en-US" sz="1000"/>
          </a:p>
        </p:txBody>
      </p:sp>
      <p:sp>
        <p:nvSpPr>
          <p:cNvPr id="6" name="テキスト ボックス 5">
            <a:extLst>
              <a:ext uri="{FF2B5EF4-FFF2-40B4-BE49-F238E27FC236}">
                <a16:creationId xmlns:a16="http://schemas.microsoft.com/office/drawing/2014/main" xmlns="" id="{EFAB84E1-02F8-885C-1753-5A268E4FCD95}"/>
              </a:ext>
            </a:extLst>
          </p:cNvPr>
          <p:cNvSpPr txBox="1"/>
          <p:nvPr/>
        </p:nvSpPr>
        <p:spPr>
          <a:xfrm>
            <a:off x="3032268" y="4316570"/>
            <a:ext cx="3213056" cy="2457468"/>
          </a:xfrm>
          <a:prstGeom prst="rect">
            <a:avLst/>
          </a:prstGeom>
          <a:noFill/>
        </p:spPr>
        <p:txBody>
          <a:bodyPr wrap="square" lIns="0" tIns="0" rIns="0" bIns="0" rtlCol="0">
            <a:spAutoFit/>
          </a:bodyPr>
          <a:lstStyle/>
          <a:p>
            <a:pPr algn="just">
              <a:lnSpc>
                <a:spcPct val="170000"/>
              </a:lnSpc>
            </a:pPr>
            <a:r>
              <a:rPr lang="ja-JP" altLang="en-US" sz="950">
                <a:solidFill>
                  <a:srgbClr val="E97F00"/>
                </a:solidFill>
                <a:latin typeface="+mn-ea"/>
              </a:rPr>
              <a:t>■</a:t>
            </a:r>
            <a:r>
              <a:rPr lang="en-US" altLang="ja-JP" sz="950" dirty="0">
                <a:solidFill>
                  <a:srgbClr val="E97F00"/>
                </a:solidFill>
                <a:latin typeface="+mn-ea"/>
              </a:rPr>
              <a:t> </a:t>
            </a:r>
            <a:r>
              <a:rPr lang="en-US" altLang="ja-JP" sz="950" dirty="0">
                <a:latin typeface="+mn-ea"/>
              </a:rPr>
              <a:t>2</a:t>
            </a:r>
            <a:r>
              <a:rPr lang="ja-JP" altLang="en-US" sz="950">
                <a:latin typeface="+mn-ea"/>
              </a:rPr>
              <a:t>人に</a:t>
            </a:r>
            <a:r>
              <a:rPr lang="en-US" altLang="ja-JP" sz="950" dirty="0">
                <a:latin typeface="+mn-ea"/>
              </a:rPr>
              <a:t>1</a:t>
            </a:r>
            <a:r>
              <a:rPr lang="ja-JP" altLang="en-US" sz="950">
                <a:latin typeface="+mn-ea"/>
              </a:rPr>
              <a:t>人が新聞メディアに日常的に接触</a:t>
            </a:r>
          </a:p>
          <a:p>
            <a:pPr algn="just">
              <a:lnSpc>
                <a:spcPct val="170000"/>
              </a:lnSpc>
            </a:pPr>
            <a:r>
              <a:rPr lang="ja-JP" altLang="en-US" sz="950">
                <a:solidFill>
                  <a:srgbClr val="E97F00"/>
                </a:solidFill>
                <a:latin typeface="+mn-ea"/>
              </a:rPr>
              <a:t>■</a:t>
            </a:r>
            <a:r>
              <a:rPr lang="ja-JP" altLang="en-US" sz="950">
                <a:latin typeface="+mn-ea"/>
              </a:rPr>
              <a:t> 新聞メディアが届ける多様な情報</a:t>
            </a:r>
          </a:p>
          <a:p>
            <a:pPr algn="just">
              <a:lnSpc>
                <a:spcPct val="170000"/>
              </a:lnSpc>
            </a:pPr>
            <a:r>
              <a:rPr lang="ja-JP" altLang="en-US" sz="950">
                <a:solidFill>
                  <a:srgbClr val="E97F00"/>
                </a:solidFill>
                <a:latin typeface="+mn-ea"/>
              </a:rPr>
              <a:t>■</a:t>
            </a:r>
            <a:r>
              <a:rPr lang="ja-JP" altLang="en-US" sz="950">
                <a:latin typeface="+mn-ea"/>
              </a:rPr>
              <a:t> 新聞メディアは「知的」「正確・信頼性」を評価</a:t>
            </a:r>
          </a:p>
          <a:p>
            <a:pPr algn="just">
              <a:lnSpc>
                <a:spcPct val="170000"/>
              </a:lnSpc>
            </a:pPr>
            <a:r>
              <a:rPr lang="ja-JP" altLang="en-US" sz="950">
                <a:solidFill>
                  <a:srgbClr val="E97F00"/>
                </a:solidFill>
                <a:latin typeface="+mn-ea"/>
              </a:rPr>
              <a:t>■</a:t>
            </a:r>
            <a:r>
              <a:rPr lang="ja-JP" altLang="en-US" sz="950">
                <a:latin typeface="+mn-ea"/>
              </a:rPr>
              <a:t> 社会課題への取り組み訴求に適した新聞メディアの広告</a:t>
            </a:r>
          </a:p>
          <a:p>
            <a:pPr algn="just">
              <a:lnSpc>
                <a:spcPct val="170000"/>
              </a:lnSpc>
            </a:pPr>
            <a:r>
              <a:rPr lang="ja-JP" altLang="en-US" sz="950">
                <a:solidFill>
                  <a:srgbClr val="E97F00"/>
                </a:solidFill>
                <a:latin typeface="+mn-ea"/>
              </a:rPr>
              <a:t>■</a:t>
            </a:r>
            <a:r>
              <a:rPr lang="ja-JP" altLang="en-US" sz="950">
                <a:latin typeface="+mn-ea"/>
              </a:rPr>
              <a:t> インターネット・</a:t>
            </a:r>
            <a:r>
              <a:rPr lang="it-IT" altLang="ja-JP" sz="950" dirty="0">
                <a:latin typeface="+mn-ea"/>
              </a:rPr>
              <a:t>SNS</a:t>
            </a:r>
            <a:r>
              <a:rPr lang="ja-JP" altLang="en-US" sz="950">
                <a:latin typeface="+mn-ea"/>
              </a:rPr>
              <a:t>の広告への不安</a:t>
            </a:r>
          </a:p>
          <a:p>
            <a:pPr algn="just">
              <a:lnSpc>
                <a:spcPct val="170000"/>
              </a:lnSpc>
            </a:pPr>
            <a:r>
              <a:rPr lang="ja-JP" altLang="en-US" sz="950">
                <a:solidFill>
                  <a:srgbClr val="E97F00"/>
                </a:solidFill>
                <a:latin typeface="+mn-ea"/>
              </a:rPr>
              <a:t>■</a:t>
            </a:r>
            <a:r>
              <a:rPr lang="ja-JP" altLang="en-US" sz="950">
                <a:latin typeface="+mn-ea"/>
              </a:rPr>
              <a:t> ネット上で最も信頼される新聞社発の情報</a:t>
            </a:r>
          </a:p>
          <a:p>
            <a:pPr algn="just">
              <a:lnSpc>
                <a:spcPct val="170000"/>
              </a:lnSpc>
            </a:pPr>
            <a:r>
              <a:rPr lang="ja-JP" altLang="en-US" sz="950">
                <a:solidFill>
                  <a:srgbClr val="E97F00"/>
                </a:solidFill>
                <a:latin typeface="+mn-ea"/>
              </a:rPr>
              <a:t>■</a:t>
            </a:r>
            <a:r>
              <a:rPr lang="ja-JP" altLang="en-US" sz="950">
                <a:latin typeface="+mn-ea"/>
              </a:rPr>
              <a:t> 不適切なコンテンツの中にある広告に悪い印象</a:t>
            </a:r>
          </a:p>
          <a:p>
            <a:pPr algn="just">
              <a:lnSpc>
                <a:spcPct val="170000"/>
              </a:lnSpc>
            </a:pPr>
            <a:r>
              <a:rPr lang="ja-JP" altLang="en-US" sz="950">
                <a:solidFill>
                  <a:srgbClr val="E97F00"/>
                </a:solidFill>
                <a:latin typeface="+mn-ea"/>
              </a:rPr>
              <a:t>■</a:t>
            </a:r>
            <a:r>
              <a:rPr lang="ja-JP" altLang="en-US" sz="950">
                <a:latin typeface="+mn-ea"/>
              </a:rPr>
              <a:t> 購入・利用を後押しする新聞メディアの広告</a:t>
            </a:r>
          </a:p>
          <a:p>
            <a:pPr algn="just">
              <a:lnSpc>
                <a:spcPct val="170000"/>
              </a:lnSpc>
            </a:pPr>
            <a:r>
              <a:rPr lang="ja-JP" altLang="en-US" sz="950">
                <a:solidFill>
                  <a:srgbClr val="E97F00"/>
                </a:solidFill>
                <a:latin typeface="+mn-ea"/>
              </a:rPr>
              <a:t>■</a:t>
            </a:r>
            <a:r>
              <a:rPr lang="ja-JP" altLang="en-US" sz="950">
                <a:latin typeface="+mn-ea"/>
              </a:rPr>
              <a:t> 就職活動に新聞メディアが役立つ</a:t>
            </a:r>
          </a:p>
          <a:p>
            <a:pPr algn="just">
              <a:lnSpc>
                <a:spcPct val="170000"/>
              </a:lnSpc>
            </a:pPr>
            <a:endParaRPr lang="ja-JP" altLang="en-US" sz="950">
              <a:latin typeface="+mn-ea"/>
            </a:endParaRPr>
          </a:p>
        </p:txBody>
      </p:sp>
      <p:sp>
        <p:nvSpPr>
          <p:cNvPr id="8" name="テキスト ボックス 7">
            <a:extLst>
              <a:ext uri="{FF2B5EF4-FFF2-40B4-BE49-F238E27FC236}">
                <a16:creationId xmlns:a16="http://schemas.microsoft.com/office/drawing/2014/main" xmlns="" id="{D940320C-F77A-9634-D479-ABF6A13F9AD6}"/>
              </a:ext>
            </a:extLst>
          </p:cNvPr>
          <p:cNvSpPr txBox="1"/>
          <p:nvPr/>
        </p:nvSpPr>
        <p:spPr>
          <a:xfrm>
            <a:off x="3019568" y="2956885"/>
            <a:ext cx="5749045" cy="468846"/>
          </a:xfrm>
          <a:prstGeom prst="rect">
            <a:avLst/>
          </a:prstGeom>
          <a:noFill/>
        </p:spPr>
        <p:txBody>
          <a:bodyPr wrap="square" lIns="0" tIns="0" rIns="0" bIns="0" rtlCol="0">
            <a:spAutoFit/>
          </a:bodyPr>
          <a:lstStyle/>
          <a:p>
            <a:pPr algn="just">
              <a:lnSpc>
                <a:spcPct val="145000"/>
              </a:lnSpc>
            </a:pPr>
            <a:r>
              <a:rPr lang="ja-JP" altLang="en-US" sz="1100" b="1">
                <a:latin typeface="Yu Gothic" panose="020B0400000000000000" pitchFamily="34" charset="-128"/>
                <a:ea typeface="Yu Gothic" panose="020B0400000000000000" pitchFamily="34" charset="-128"/>
              </a:rPr>
              <a:t>生活者のメディアの接触状況や印象・評価などを尋ねました。</a:t>
            </a:r>
          </a:p>
          <a:p>
            <a:pPr algn="just">
              <a:lnSpc>
                <a:spcPct val="145000"/>
              </a:lnSpc>
            </a:pPr>
            <a:r>
              <a:rPr lang="ja-JP" altLang="en-US" sz="1100" b="1">
                <a:latin typeface="Yu Gothic" panose="020B0400000000000000" pitchFamily="34" charset="-128"/>
                <a:ea typeface="Yu Gothic" panose="020B0400000000000000" pitchFamily="34" charset="-128"/>
              </a:rPr>
              <a:t>本調査で明らかになった新聞や新聞広告の特長を、トピック別に紹介します。</a:t>
            </a:r>
          </a:p>
        </p:txBody>
      </p:sp>
      <p:sp>
        <p:nvSpPr>
          <p:cNvPr id="16" name="テキスト ボックス 15">
            <a:extLst>
              <a:ext uri="{FF2B5EF4-FFF2-40B4-BE49-F238E27FC236}">
                <a16:creationId xmlns:a16="http://schemas.microsoft.com/office/drawing/2014/main" xmlns="" id="{5E5A6A3A-FD22-3760-C536-FCF2470A1FE7}"/>
              </a:ext>
            </a:extLst>
          </p:cNvPr>
          <p:cNvSpPr txBox="1"/>
          <p:nvPr/>
        </p:nvSpPr>
        <p:spPr>
          <a:xfrm>
            <a:off x="3019568" y="3524776"/>
            <a:ext cx="5749045" cy="122021"/>
          </a:xfrm>
          <a:prstGeom prst="rect">
            <a:avLst/>
          </a:prstGeom>
          <a:noFill/>
        </p:spPr>
        <p:txBody>
          <a:bodyPr wrap="square" lIns="0" tIns="0" rIns="0" bIns="0" rtlCol="0">
            <a:spAutoFit/>
          </a:bodyPr>
          <a:lstStyle/>
          <a:p>
            <a:pPr algn="just">
              <a:lnSpc>
                <a:spcPct val="145000"/>
              </a:lnSpc>
            </a:pPr>
            <a:r>
              <a:rPr lang="en-US" altLang="ja-JP" sz="600" dirty="0">
                <a:latin typeface="+mn-ea"/>
              </a:rPr>
              <a:t>※</a:t>
            </a:r>
            <a:r>
              <a:rPr lang="ja-JP" altLang="en-US" sz="600">
                <a:latin typeface="+mn-ea"/>
              </a:rPr>
              <a:t>四捨五入のため、スコアの合計が</a:t>
            </a:r>
            <a:r>
              <a:rPr lang="en-US" altLang="ja-JP" sz="600" dirty="0">
                <a:latin typeface="+mn-ea"/>
              </a:rPr>
              <a:t>100</a:t>
            </a:r>
            <a:r>
              <a:rPr lang="ja-JP" altLang="en-US" sz="600">
                <a:latin typeface="+mn-ea"/>
              </a:rPr>
              <a:t>にならない場合があります</a:t>
            </a:r>
            <a:endParaRPr lang="ja-JP" altLang="en-US" sz="600" b="1">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xmlns="" id="{A3A7D9E0-715A-1F07-9FE9-DE6C50377570}"/>
              </a:ext>
            </a:extLst>
          </p:cNvPr>
          <p:cNvSpPr txBox="1"/>
          <p:nvPr/>
        </p:nvSpPr>
        <p:spPr>
          <a:xfrm>
            <a:off x="2993972" y="2015237"/>
            <a:ext cx="7697841" cy="577081"/>
          </a:xfrm>
          <a:prstGeom prst="rect">
            <a:avLst/>
          </a:prstGeom>
          <a:noFill/>
        </p:spPr>
        <p:txBody>
          <a:bodyPr wrap="square" lIns="0" tIns="0" rIns="0" bIns="0" rtlCol="0" anchor="t">
            <a:spAutoFit/>
          </a:bodyPr>
          <a:lstStyle/>
          <a:p>
            <a:pPr algn="just">
              <a:lnSpc>
                <a:spcPts val="4700"/>
              </a:lnSpc>
            </a:pPr>
            <a:r>
              <a:rPr lang="ja-JP" altLang="en-US" sz="3500" b="1">
                <a:solidFill>
                  <a:srgbClr val="FB7F00"/>
                </a:solidFill>
                <a:latin typeface="Yu Gothic" panose="020B0400000000000000" pitchFamily="34" charset="-128"/>
                <a:ea typeface="Yu Gothic" panose="020B0400000000000000" pitchFamily="34" charset="-128"/>
              </a:rPr>
              <a:t>新聞メ</a:t>
            </a:r>
            <a:r>
              <a:rPr lang="ja-JP" altLang="en-US" sz="3500" b="1" spc="-150">
                <a:solidFill>
                  <a:srgbClr val="FB7F00"/>
                </a:solidFill>
                <a:latin typeface="Yu Gothic" panose="020B0400000000000000" pitchFamily="34" charset="-128"/>
                <a:ea typeface="Yu Gothic" panose="020B0400000000000000" pitchFamily="34" charset="-128"/>
              </a:rPr>
              <a:t>ディ</a:t>
            </a:r>
            <a:r>
              <a:rPr lang="ja-JP" altLang="en-US" sz="3500" b="1">
                <a:solidFill>
                  <a:srgbClr val="FB7F00"/>
                </a:solidFill>
                <a:latin typeface="Yu Gothic" panose="020B0400000000000000" pitchFamily="34" charset="-128"/>
                <a:ea typeface="Yu Gothic" panose="020B0400000000000000" pitchFamily="34" charset="-128"/>
              </a:rPr>
              <a:t>アの特性</a:t>
            </a:r>
          </a:p>
        </p:txBody>
      </p:sp>
    </p:spTree>
    <p:extLst>
      <p:ext uri="{BB962C8B-B14F-4D97-AF65-F5344CB8AC3E}">
        <p14:creationId xmlns:p14="http://schemas.microsoft.com/office/powerpoint/2010/main" val="294077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F299ED6A-8BD5-8E4B-409A-82C275524526}"/>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13</a:t>
            </a:r>
            <a:endParaRPr kumimoji="1" lang="ja-JP" altLang="en-US" sz="1000"/>
          </a:p>
        </p:txBody>
      </p:sp>
      <p:sp>
        <p:nvSpPr>
          <p:cNvPr id="4" name="テキスト ボックス 3">
            <a:extLst>
              <a:ext uri="{FF2B5EF4-FFF2-40B4-BE49-F238E27FC236}">
                <a16:creationId xmlns:a16="http://schemas.microsoft.com/office/drawing/2014/main" xmlns="" id="{D25A7D2A-CF11-DE09-58CF-E1B3307AB41B}"/>
              </a:ext>
            </a:extLst>
          </p:cNvPr>
          <p:cNvSpPr txBox="1"/>
          <p:nvPr/>
        </p:nvSpPr>
        <p:spPr>
          <a:xfrm>
            <a:off x="5981699" y="412327"/>
            <a:ext cx="4085167" cy="106292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新聞メディアの情報に毎日接触する人は</a:t>
            </a:r>
            <a:r>
              <a:rPr lang="en-US" altLang="ja-JP" sz="970" b="1" spc="-20" dirty="0">
                <a:latin typeface="Yu Gothic" panose="020B0400000000000000" pitchFamily="34" charset="-128"/>
                <a:ea typeface="Yu Gothic" panose="020B0400000000000000" pitchFamily="34" charset="-128"/>
              </a:rPr>
              <a:t>35.3</a:t>
            </a:r>
            <a:r>
              <a:rPr lang="ja-JP" altLang="en-US" sz="970" b="1" spc="-20">
                <a:latin typeface="Yu Gothic" panose="020B0400000000000000" pitchFamily="34" charset="-128"/>
                <a:ea typeface="Yu Gothic" panose="020B0400000000000000" pitchFamily="34" charset="-128"/>
              </a:rPr>
              <a:t>％で、</a:t>
            </a:r>
            <a:r>
              <a:rPr lang="en-US" altLang="ja-JP" sz="970" b="1" spc="-20" dirty="0">
                <a:latin typeface="Yu Gothic" panose="020B0400000000000000" pitchFamily="34" charset="-128"/>
                <a:ea typeface="Yu Gothic" panose="020B0400000000000000" pitchFamily="34" charset="-128"/>
              </a:rPr>
              <a:t>2</a:t>
            </a:r>
            <a:r>
              <a:rPr lang="ja-JP" altLang="en-US" sz="970" b="1" spc="-20">
                <a:latin typeface="Yu Gothic" panose="020B0400000000000000" pitchFamily="34" charset="-128"/>
                <a:ea typeface="Yu Gothic" panose="020B0400000000000000" pitchFamily="34" charset="-128"/>
              </a:rPr>
              <a:t>人に</a:t>
            </a:r>
            <a:r>
              <a:rPr lang="en-US" altLang="ja-JP" sz="970" b="1" spc="-20" dirty="0">
                <a:latin typeface="Yu Gothic" panose="020B0400000000000000" pitchFamily="34" charset="-128"/>
                <a:ea typeface="Yu Gothic" panose="020B0400000000000000" pitchFamily="34" charset="-128"/>
              </a:rPr>
              <a:t>1</a:t>
            </a:r>
            <a:r>
              <a:rPr lang="ja-JP" altLang="en-US" sz="970" b="1" spc="-20">
                <a:latin typeface="Yu Gothic" panose="020B0400000000000000" pitchFamily="34" charset="-128"/>
                <a:ea typeface="Yu Gothic" panose="020B0400000000000000" pitchFamily="34" charset="-128"/>
              </a:rPr>
              <a:t>人は週に</a:t>
            </a:r>
            <a:r>
              <a:rPr lang="en-US" altLang="ja-JP" sz="970" b="1" spc="-20" dirty="0">
                <a:latin typeface="Yu Gothic" panose="020B0400000000000000" pitchFamily="34" charset="-128"/>
                <a:ea typeface="Yu Gothic" panose="020B0400000000000000" pitchFamily="34" charset="-128"/>
              </a:rPr>
              <a:t>1</a:t>
            </a:r>
            <a:r>
              <a:rPr lang="ja-JP" altLang="en-US" sz="970" b="1" spc="-20">
                <a:latin typeface="Yu Gothic" panose="020B0400000000000000" pitchFamily="34" charset="-128"/>
                <a:ea typeface="Yu Gothic" panose="020B0400000000000000" pitchFamily="34" charset="-128"/>
              </a:rPr>
              <a:t>日以上新聞メディアに接触しています。新聞社がニュースを提供することが多いポータルサイト等のインターネットにも</a:t>
            </a:r>
            <a:r>
              <a:rPr lang="en-US" altLang="ja-JP" sz="970" b="1" spc="-20" dirty="0">
                <a:latin typeface="Yu Gothic" panose="020B0400000000000000" pitchFamily="34" charset="-128"/>
                <a:ea typeface="Yu Gothic" panose="020B0400000000000000" pitchFamily="34" charset="-128"/>
              </a:rPr>
              <a:t>47.8</a:t>
            </a:r>
            <a:r>
              <a:rPr lang="ja-JP" altLang="en-US" sz="970" b="1" spc="-20">
                <a:latin typeface="Yu Gothic" panose="020B0400000000000000" pitchFamily="34" charset="-128"/>
                <a:ea typeface="Yu Gothic" panose="020B0400000000000000" pitchFamily="34" charset="-128"/>
              </a:rPr>
              <a:t>％が毎日接触しており、メディア環境が多様化する中で、新聞は人々の生活に引き続き重要な情報源となっています。</a:t>
            </a:r>
          </a:p>
        </p:txBody>
      </p:sp>
      <p:sp>
        <p:nvSpPr>
          <p:cNvPr id="2" name="テキスト ボックス 1">
            <a:extLst>
              <a:ext uri="{FF2B5EF4-FFF2-40B4-BE49-F238E27FC236}">
                <a16:creationId xmlns:a16="http://schemas.microsoft.com/office/drawing/2014/main" xmlns="" id="{120E3B73-D020-C3E5-33FC-2D00049C3C86}"/>
              </a:ext>
            </a:extLst>
          </p:cNvPr>
          <p:cNvSpPr txBox="1"/>
          <p:nvPr/>
        </p:nvSpPr>
        <p:spPr>
          <a:xfrm>
            <a:off x="555503" y="788565"/>
            <a:ext cx="4562597" cy="733086"/>
          </a:xfrm>
          <a:prstGeom prst="rect">
            <a:avLst/>
          </a:prstGeom>
          <a:noFill/>
        </p:spPr>
        <p:txBody>
          <a:bodyPr wrap="square" lIns="0" tIns="0" rIns="0" bIns="0" rtlCol="0" anchor="t">
            <a:spAutoFit/>
          </a:bodyPr>
          <a:lstStyle/>
          <a:p>
            <a:pPr algn="just">
              <a:lnSpc>
                <a:spcPct val="130000"/>
              </a:lnSpc>
            </a:pPr>
            <a:endParaRPr lang="ja-JP" altLang="en-US" sz="1900" b="1" spc="20">
              <a:solidFill>
                <a:srgbClr val="FB7F00"/>
              </a:solidFill>
              <a:latin typeface="Yu Gothic" panose="020B0400000000000000" pitchFamily="34" charset="-128"/>
              <a:ea typeface="Yu Gothic" panose="020B0400000000000000" pitchFamily="34" charset="-128"/>
            </a:endParaRPr>
          </a:p>
          <a:p>
            <a:pPr algn="just">
              <a:lnSpc>
                <a:spcPct val="130000"/>
              </a:lnSpc>
            </a:pPr>
            <a:r>
              <a:rPr lang="en-US" altLang="ja-JP" sz="1900" b="1" spc="20" dirty="0">
                <a:solidFill>
                  <a:srgbClr val="FB7F00"/>
                </a:solidFill>
                <a:latin typeface="Yu Gothic" panose="020B0400000000000000" pitchFamily="34" charset="-128"/>
                <a:ea typeface="Yu Gothic" panose="020B0400000000000000" pitchFamily="34" charset="-128"/>
              </a:rPr>
              <a:t>2</a:t>
            </a:r>
            <a:r>
              <a:rPr lang="ja-JP" altLang="en-US" sz="1900" b="1" spc="20">
                <a:solidFill>
                  <a:srgbClr val="FB7F00"/>
                </a:solidFill>
                <a:latin typeface="Yu Gothic" panose="020B0400000000000000" pitchFamily="34" charset="-128"/>
                <a:ea typeface="Yu Gothic" panose="020B0400000000000000" pitchFamily="34" charset="-128"/>
              </a:rPr>
              <a:t>人</a:t>
            </a:r>
            <a:r>
              <a:rPr lang="ja-JP" altLang="en-US" sz="1900" b="1" spc="300">
                <a:solidFill>
                  <a:srgbClr val="FB7F00"/>
                </a:solidFill>
                <a:latin typeface="Yu Gothic" panose="020B0400000000000000" pitchFamily="34" charset="-128"/>
                <a:ea typeface="Yu Gothic" panose="020B0400000000000000" pitchFamily="34" charset="-128"/>
              </a:rPr>
              <a:t>に</a:t>
            </a:r>
            <a:r>
              <a:rPr lang="en-US" altLang="ja-JP" sz="1900" b="1" spc="300" dirty="0">
                <a:solidFill>
                  <a:srgbClr val="FB7F00"/>
                </a:solidFill>
                <a:latin typeface="Yu Gothic" panose="020B0400000000000000" pitchFamily="34" charset="-128"/>
                <a:ea typeface="Yu Gothic" panose="020B0400000000000000" pitchFamily="34" charset="-128"/>
              </a:rPr>
              <a:t>1</a:t>
            </a:r>
            <a:r>
              <a:rPr lang="ja-JP" altLang="en-US" sz="1900" b="1" spc="20">
                <a:solidFill>
                  <a:srgbClr val="FB7F00"/>
                </a:solidFill>
                <a:latin typeface="Yu Gothic" panose="020B0400000000000000" pitchFamily="34" charset="-128"/>
                <a:ea typeface="Yu Gothic" panose="020B0400000000000000" pitchFamily="34" charset="-128"/>
              </a:rPr>
              <a:t>人が新聞メ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アに日常的に接触</a:t>
            </a:r>
          </a:p>
        </p:txBody>
      </p:sp>
      <p:pic>
        <p:nvPicPr>
          <p:cNvPr id="7" name="図 6" descr="グラフ, サンバースト図&#10;&#10;AI 生成コンテンツは誤りを含む可能性があります。">
            <a:extLst>
              <a:ext uri="{FF2B5EF4-FFF2-40B4-BE49-F238E27FC236}">
                <a16:creationId xmlns:a16="http://schemas.microsoft.com/office/drawing/2014/main" xmlns="" id="{C77ADB16-9414-E379-FEFD-B670572A86F8}"/>
              </a:ext>
            </a:extLst>
          </p:cNvPr>
          <p:cNvPicPr>
            <a:picLocks noChangeAspect="1"/>
          </p:cNvPicPr>
          <p:nvPr/>
        </p:nvPicPr>
        <p:blipFill>
          <a:blip r:embed="rId3"/>
          <a:stretch>
            <a:fillRect/>
          </a:stretch>
        </p:blipFill>
        <p:spPr>
          <a:xfrm>
            <a:off x="6880021" y="4831427"/>
            <a:ext cx="2806700" cy="2286000"/>
          </a:xfrm>
          <a:prstGeom prst="rect">
            <a:avLst/>
          </a:prstGeom>
        </p:spPr>
      </p:pic>
      <p:pic>
        <p:nvPicPr>
          <p:cNvPr id="9" name="図 8" descr="ダイアグラム&#10;&#10;AI 生成コンテンツは誤りを含む可能性があります。">
            <a:extLst>
              <a:ext uri="{FF2B5EF4-FFF2-40B4-BE49-F238E27FC236}">
                <a16:creationId xmlns:a16="http://schemas.microsoft.com/office/drawing/2014/main" xmlns="" id="{D110019D-2CC4-B08D-2210-B27B2F1BD88A}"/>
              </a:ext>
            </a:extLst>
          </p:cNvPr>
          <p:cNvPicPr>
            <a:picLocks noChangeAspect="1"/>
          </p:cNvPicPr>
          <p:nvPr/>
        </p:nvPicPr>
        <p:blipFill>
          <a:blip r:embed="rId4"/>
          <a:stretch>
            <a:fillRect/>
          </a:stretch>
        </p:blipFill>
        <p:spPr>
          <a:xfrm>
            <a:off x="3737362" y="4841858"/>
            <a:ext cx="2781300" cy="2286000"/>
          </a:xfrm>
          <a:prstGeom prst="rect">
            <a:avLst/>
          </a:prstGeom>
        </p:spPr>
      </p:pic>
      <p:pic>
        <p:nvPicPr>
          <p:cNvPr id="12" name="図 11" descr="グラフ, サンバースト図&#10;&#10;AI 生成コンテンツは誤りを含む可能性があります。">
            <a:extLst>
              <a:ext uri="{FF2B5EF4-FFF2-40B4-BE49-F238E27FC236}">
                <a16:creationId xmlns:a16="http://schemas.microsoft.com/office/drawing/2014/main" xmlns="" id="{1BF0BD1F-A6D8-3E49-8B8E-4B389732A96E}"/>
              </a:ext>
            </a:extLst>
          </p:cNvPr>
          <p:cNvPicPr>
            <a:picLocks noChangeAspect="1"/>
          </p:cNvPicPr>
          <p:nvPr/>
        </p:nvPicPr>
        <p:blipFill>
          <a:blip r:embed="rId5"/>
          <a:stretch>
            <a:fillRect/>
          </a:stretch>
        </p:blipFill>
        <p:spPr>
          <a:xfrm>
            <a:off x="1034031" y="4844127"/>
            <a:ext cx="2628900" cy="2273300"/>
          </a:xfrm>
          <a:prstGeom prst="rect">
            <a:avLst/>
          </a:prstGeom>
        </p:spPr>
      </p:pic>
      <p:pic>
        <p:nvPicPr>
          <p:cNvPr id="15" name="図 14" descr="グラフ, サンバースト図&#10;&#10;AI 生成コンテンツは誤りを含む可能性があります。">
            <a:extLst>
              <a:ext uri="{FF2B5EF4-FFF2-40B4-BE49-F238E27FC236}">
                <a16:creationId xmlns:a16="http://schemas.microsoft.com/office/drawing/2014/main" xmlns="" id="{42450528-F00D-CBD2-A247-04BA83610F46}"/>
              </a:ext>
            </a:extLst>
          </p:cNvPr>
          <p:cNvPicPr>
            <a:picLocks noChangeAspect="1"/>
          </p:cNvPicPr>
          <p:nvPr/>
        </p:nvPicPr>
        <p:blipFill>
          <a:blip r:embed="rId6"/>
          <a:stretch>
            <a:fillRect/>
          </a:stretch>
        </p:blipFill>
        <p:spPr>
          <a:xfrm>
            <a:off x="7456912" y="2132409"/>
            <a:ext cx="2476500" cy="2374900"/>
          </a:xfrm>
          <a:prstGeom prst="rect">
            <a:avLst/>
          </a:prstGeom>
        </p:spPr>
      </p:pic>
      <p:pic>
        <p:nvPicPr>
          <p:cNvPr id="19" name="図 18" descr="グラフ, サンバースト図&#10;&#10;AI 生成コンテンツは誤りを含む可能性があります。">
            <a:extLst>
              <a:ext uri="{FF2B5EF4-FFF2-40B4-BE49-F238E27FC236}">
                <a16:creationId xmlns:a16="http://schemas.microsoft.com/office/drawing/2014/main" xmlns="" id="{23758CBF-91B0-1B7D-7DF6-D4F1B1FFF78E}"/>
              </a:ext>
            </a:extLst>
          </p:cNvPr>
          <p:cNvPicPr>
            <a:picLocks noChangeAspect="1"/>
          </p:cNvPicPr>
          <p:nvPr/>
        </p:nvPicPr>
        <p:blipFill>
          <a:blip r:embed="rId7"/>
          <a:stretch>
            <a:fillRect/>
          </a:stretch>
        </p:blipFill>
        <p:spPr>
          <a:xfrm>
            <a:off x="3856611" y="2275945"/>
            <a:ext cx="2743200" cy="2247900"/>
          </a:xfrm>
          <a:prstGeom prst="rect">
            <a:avLst/>
          </a:prstGeom>
        </p:spPr>
      </p:pic>
      <p:pic>
        <p:nvPicPr>
          <p:cNvPr id="23" name="図 22" descr="グラフ, サンバースト図&#10;&#10;AI 生成コンテンツは誤りを含む可能性があります。">
            <a:extLst>
              <a:ext uri="{FF2B5EF4-FFF2-40B4-BE49-F238E27FC236}">
                <a16:creationId xmlns:a16="http://schemas.microsoft.com/office/drawing/2014/main" xmlns="" id="{67AF7DAB-6B5F-A5A0-5046-5C42852A72E3}"/>
              </a:ext>
            </a:extLst>
          </p:cNvPr>
          <p:cNvPicPr>
            <a:picLocks noChangeAspect="1"/>
          </p:cNvPicPr>
          <p:nvPr/>
        </p:nvPicPr>
        <p:blipFill>
          <a:blip r:embed="rId8"/>
          <a:stretch>
            <a:fillRect/>
          </a:stretch>
        </p:blipFill>
        <p:spPr>
          <a:xfrm>
            <a:off x="854535" y="2293375"/>
            <a:ext cx="2667000" cy="2425700"/>
          </a:xfrm>
          <a:prstGeom prst="rect">
            <a:avLst/>
          </a:prstGeom>
        </p:spPr>
      </p:pic>
      <p:pic>
        <p:nvPicPr>
          <p:cNvPr id="27" name="図 26" descr="ロゴ&#10;&#10;AI 生成コンテンツは誤りを含む可能性があります。">
            <a:extLst>
              <a:ext uri="{FF2B5EF4-FFF2-40B4-BE49-F238E27FC236}">
                <a16:creationId xmlns:a16="http://schemas.microsoft.com/office/drawing/2014/main" xmlns="" id="{97E82DE5-F1AB-8F9F-86D1-3DDA9785A7A0}"/>
              </a:ext>
            </a:extLst>
          </p:cNvPr>
          <p:cNvPicPr>
            <a:picLocks noChangeAspect="1"/>
          </p:cNvPicPr>
          <p:nvPr/>
        </p:nvPicPr>
        <p:blipFill>
          <a:blip r:embed="rId9"/>
          <a:stretch>
            <a:fillRect/>
          </a:stretch>
        </p:blipFill>
        <p:spPr>
          <a:xfrm>
            <a:off x="470440" y="1928911"/>
            <a:ext cx="2603500" cy="279400"/>
          </a:xfrm>
          <a:prstGeom prst="rect">
            <a:avLst/>
          </a:prstGeom>
        </p:spPr>
      </p:pic>
    </p:spTree>
    <p:extLst>
      <p:ext uri="{BB962C8B-B14F-4D97-AF65-F5344CB8AC3E}">
        <p14:creationId xmlns:p14="http://schemas.microsoft.com/office/powerpoint/2010/main" val="76281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C80EE9D1-D490-2CFA-4211-7609AF44C8BC}"/>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14</a:t>
            </a:r>
            <a:endParaRPr kumimoji="1" lang="ja-JP" altLang="en-US" sz="1000"/>
          </a:p>
        </p:txBody>
      </p:sp>
      <p:sp>
        <p:nvSpPr>
          <p:cNvPr id="4" name="テキスト ボックス 3">
            <a:extLst>
              <a:ext uri="{FF2B5EF4-FFF2-40B4-BE49-F238E27FC236}">
                <a16:creationId xmlns:a16="http://schemas.microsoft.com/office/drawing/2014/main" xmlns="" id="{9FCF6F22-7884-F1C3-7081-CF34799D3747}"/>
              </a:ext>
            </a:extLst>
          </p:cNvPr>
          <p:cNvSpPr txBox="1"/>
          <p:nvPr/>
        </p:nvSpPr>
        <p:spPr>
          <a:xfrm>
            <a:off x="4985886" y="412327"/>
            <a:ext cx="5080981" cy="106292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多メディア化が進む現代においても、新聞メディアはさまざまな情報を伝え、生活者にとって大切な情報源となっています。最新ニュースや選挙、スポーツなど社会を知るうえで欠くことのできない情報のほか、特にテレビやインター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と比較して「人事情報（企業・教員・公務員等</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「お悔やみ情報」といった情報では最も高い利用率を示しています。新聞が暮らしに根差したメディアとして認識されていることがわかります。</a:t>
            </a:r>
          </a:p>
        </p:txBody>
      </p:sp>
      <p:sp>
        <p:nvSpPr>
          <p:cNvPr id="2" name="テキスト ボックス 1">
            <a:extLst>
              <a:ext uri="{FF2B5EF4-FFF2-40B4-BE49-F238E27FC236}">
                <a16:creationId xmlns:a16="http://schemas.microsoft.com/office/drawing/2014/main" xmlns="" id="{DF84737C-A3A1-8E55-422F-77BCC5851C9F}"/>
              </a:ext>
            </a:extLst>
          </p:cNvPr>
          <p:cNvSpPr txBox="1"/>
          <p:nvPr/>
        </p:nvSpPr>
        <p:spPr>
          <a:xfrm>
            <a:off x="555503" y="788565"/>
            <a:ext cx="4219697" cy="733086"/>
          </a:xfrm>
          <a:prstGeom prst="rect">
            <a:avLst/>
          </a:prstGeom>
          <a:noFill/>
        </p:spPr>
        <p:txBody>
          <a:bodyPr wrap="square" lIns="0" tIns="0" rIns="0" bIns="0" rtlCol="0" anchor="t">
            <a:spAutoFit/>
          </a:bodyPr>
          <a:lstStyle/>
          <a:p>
            <a:pPr algn="just">
              <a:lnSpc>
                <a:spcPct val="130000"/>
              </a:lnSpc>
            </a:pPr>
            <a:endParaRPr lang="ja-JP" altLang="en-US" sz="1900" b="1" spc="20">
              <a:solidFill>
                <a:srgbClr val="FB7F00"/>
              </a:solidFill>
              <a:latin typeface="Yu Gothic" panose="020B0400000000000000" pitchFamily="34" charset="-128"/>
              <a:ea typeface="Yu Gothic" panose="020B0400000000000000" pitchFamily="34" charset="-128"/>
            </a:endParaRP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アが届ける多様な情報</a:t>
            </a:r>
          </a:p>
        </p:txBody>
      </p:sp>
      <p:pic>
        <p:nvPicPr>
          <p:cNvPr id="7" name="図 6" descr="テーブル&#10;&#10;AI 生成コンテンツは誤りを含む可能性があります。">
            <a:extLst>
              <a:ext uri="{FF2B5EF4-FFF2-40B4-BE49-F238E27FC236}">
                <a16:creationId xmlns:a16="http://schemas.microsoft.com/office/drawing/2014/main" xmlns="" id="{A36BB93B-3669-B947-5276-E2A3D301DA58}"/>
              </a:ext>
            </a:extLst>
          </p:cNvPr>
          <p:cNvPicPr>
            <a:picLocks noChangeAspect="1"/>
          </p:cNvPicPr>
          <p:nvPr/>
        </p:nvPicPr>
        <p:blipFill>
          <a:blip r:embed="rId3"/>
          <a:stretch>
            <a:fillRect/>
          </a:stretch>
        </p:blipFill>
        <p:spPr>
          <a:xfrm>
            <a:off x="411955" y="1995880"/>
            <a:ext cx="9869729" cy="5284178"/>
          </a:xfrm>
          <a:prstGeom prst="rect">
            <a:avLst/>
          </a:prstGeom>
        </p:spPr>
      </p:pic>
    </p:spTree>
    <p:extLst>
      <p:ext uri="{BB962C8B-B14F-4D97-AF65-F5344CB8AC3E}">
        <p14:creationId xmlns:p14="http://schemas.microsoft.com/office/powerpoint/2010/main" val="115752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36D40D2F-3070-FFFC-DE8B-0BEFD531EE31}"/>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15</a:t>
            </a:r>
            <a:endParaRPr kumimoji="1" lang="ja-JP" altLang="en-US" sz="1000"/>
          </a:p>
        </p:txBody>
      </p:sp>
      <p:sp>
        <p:nvSpPr>
          <p:cNvPr id="5" name="テキスト ボックス 4">
            <a:extLst>
              <a:ext uri="{FF2B5EF4-FFF2-40B4-BE49-F238E27FC236}">
                <a16:creationId xmlns:a16="http://schemas.microsoft.com/office/drawing/2014/main" xmlns="" id="{65A6DBCD-B48A-3C8E-B7A4-12962CA25F14}"/>
              </a:ext>
            </a:extLst>
          </p:cNvPr>
          <p:cNvSpPr txBox="1"/>
          <p:nvPr/>
        </p:nvSpPr>
        <p:spPr>
          <a:xfrm>
            <a:off x="4093829" y="277573"/>
            <a:ext cx="5963414" cy="1279389"/>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新聞メディアに対する評価においては「知的である」「情報が正確で信頼性が高い」「教養を高めるのに役立つ」といった項目で高いスコアとなり、新聞が信頼できる情報源として位置づけられていることが示唆されました。また、「安心できる」「情報が整理されている」といった項目でもスコアが高く、新聞は多様な情報を体系的に整理し、偏りの少ない形で提供している点が評価されていると考えられます。さらに、就職活動における情報源としても重視されています（詳しくは</a:t>
            </a:r>
            <a:r>
              <a:rPr lang="en-US" altLang="ja-JP" sz="970" b="1" spc="-20" dirty="0">
                <a:latin typeface="Yu Gothic" panose="020B0400000000000000" pitchFamily="34" charset="-128"/>
                <a:ea typeface="Yu Gothic" panose="020B0400000000000000" pitchFamily="34" charset="-128"/>
              </a:rPr>
              <a:t>20</a:t>
            </a:r>
            <a:r>
              <a:rPr lang="ja-JP" altLang="en-US" sz="970" b="1" spc="-20">
                <a:latin typeface="Yu Gothic" panose="020B0400000000000000" pitchFamily="34" charset="-128"/>
                <a:ea typeface="Yu Gothic" panose="020B0400000000000000" pitchFamily="34" charset="-128"/>
              </a:rPr>
              <a:t>ページ）。これらの結果から、新聞は単にニュースを伝えるだけでなく、読者の知的好奇心を刺激し、教養を深める役割も担っていることがうかがえます。</a:t>
            </a:r>
          </a:p>
        </p:txBody>
      </p:sp>
      <p:sp>
        <p:nvSpPr>
          <p:cNvPr id="2" name="テキスト ボックス 1">
            <a:extLst>
              <a:ext uri="{FF2B5EF4-FFF2-40B4-BE49-F238E27FC236}">
                <a16:creationId xmlns:a16="http://schemas.microsoft.com/office/drawing/2014/main" xmlns="" id="{B80E9DA5-5C63-5D6B-4A65-9B7ED0DFD072}"/>
              </a:ext>
            </a:extLst>
          </p:cNvPr>
          <p:cNvSpPr txBox="1"/>
          <p:nvPr/>
        </p:nvSpPr>
        <p:spPr>
          <a:xfrm>
            <a:off x="555503" y="788565"/>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新聞メディア</a:t>
            </a:r>
            <a:r>
              <a:rPr lang="ja-JP" altLang="en-US" sz="1900" b="1" spc="-300">
                <a:solidFill>
                  <a:srgbClr val="FB7F00"/>
                </a:solidFill>
                <a:latin typeface="Yu Gothic" panose="020B0400000000000000" pitchFamily="34" charset="-128"/>
                <a:ea typeface="Yu Gothic" panose="020B0400000000000000" pitchFamily="34" charset="-128"/>
              </a:rPr>
              <a:t>は</a:t>
            </a:r>
            <a:r>
              <a:rPr lang="ja-JP" altLang="en-US" sz="1900" b="1" spc="20">
                <a:solidFill>
                  <a:srgbClr val="FB7F00"/>
                </a:solidFill>
                <a:latin typeface="Yu Gothic" panose="020B0400000000000000" pitchFamily="34" charset="-128"/>
                <a:ea typeface="Yu Gothic" panose="020B0400000000000000" pitchFamily="34" charset="-128"/>
              </a:rPr>
              <a:t>「知的」</a:t>
            </a: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「正確・信頼性</a:t>
            </a:r>
            <a:r>
              <a:rPr lang="ja-JP" altLang="en-US" sz="1900" b="1" spc="-300">
                <a:solidFill>
                  <a:srgbClr val="FB7F00"/>
                </a:solidFill>
                <a:latin typeface="Yu Gothic" panose="020B0400000000000000" pitchFamily="34" charset="-128"/>
                <a:ea typeface="Yu Gothic" panose="020B0400000000000000" pitchFamily="34" charset="-128"/>
              </a:rPr>
              <a:t>」</a:t>
            </a:r>
            <a:r>
              <a:rPr lang="ja-JP" altLang="en-US" sz="1900" b="1" spc="20">
                <a:solidFill>
                  <a:srgbClr val="FB7F00"/>
                </a:solidFill>
                <a:latin typeface="Yu Gothic" panose="020B0400000000000000" pitchFamily="34" charset="-128"/>
                <a:ea typeface="Yu Gothic" panose="020B0400000000000000" pitchFamily="34" charset="-128"/>
              </a:rPr>
              <a:t>を評価</a:t>
            </a:r>
          </a:p>
        </p:txBody>
      </p:sp>
      <p:pic>
        <p:nvPicPr>
          <p:cNvPr id="8" name="図 7" descr="テーブル&#10;&#10;AI 生成コンテンツは誤りを含む可能性があります。">
            <a:extLst>
              <a:ext uri="{FF2B5EF4-FFF2-40B4-BE49-F238E27FC236}">
                <a16:creationId xmlns:a16="http://schemas.microsoft.com/office/drawing/2014/main" xmlns="" id="{F04571D6-6E15-6BA8-EB7D-D445EAE83924}"/>
              </a:ext>
            </a:extLst>
          </p:cNvPr>
          <p:cNvPicPr>
            <a:picLocks noChangeAspect="1"/>
          </p:cNvPicPr>
          <p:nvPr/>
        </p:nvPicPr>
        <p:blipFill>
          <a:blip r:embed="rId3"/>
          <a:stretch>
            <a:fillRect/>
          </a:stretch>
        </p:blipFill>
        <p:spPr>
          <a:xfrm>
            <a:off x="479380" y="1913860"/>
            <a:ext cx="9664700" cy="5486400"/>
          </a:xfrm>
          <a:prstGeom prst="rect">
            <a:avLst/>
          </a:prstGeom>
        </p:spPr>
      </p:pic>
    </p:spTree>
    <p:extLst>
      <p:ext uri="{BB962C8B-B14F-4D97-AF65-F5344CB8AC3E}">
        <p14:creationId xmlns:p14="http://schemas.microsoft.com/office/powerpoint/2010/main" val="226992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B2641DC-E985-2BFD-A208-23C7D5CEBD2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3CE859C-DFC1-197E-32AD-DD2961AA188D}"/>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16</a:t>
            </a:r>
            <a:endParaRPr kumimoji="1" lang="ja-JP" altLang="en-US" sz="1000"/>
          </a:p>
        </p:txBody>
      </p:sp>
      <p:sp>
        <p:nvSpPr>
          <p:cNvPr id="5" name="テキスト ボックス 4">
            <a:extLst>
              <a:ext uri="{FF2B5EF4-FFF2-40B4-BE49-F238E27FC236}">
                <a16:creationId xmlns:a16="http://schemas.microsoft.com/office/drawing/2014/main" xmlns="" id="{17C0F910-AC8C-3261-11CC-9EC2B0547C3C}"/>
              </a:ext>
            </a:extLst>
          </p:cNvPr>
          <p:cNvSpPr txBox="1"/>
          <p:nvPr/>
        </p:nvSpPr>
        <p:spPr>
          <a:xfrm>
            <a:off x="4724400" y="277573"/>
            <a:ext cx="5332842" cy="1279389"/>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新聞メディアに週１日以上接触している人は、その広告の印象・評価として「情報が信頼できる」「地域や地元の情報が多い」「ゆったりと広告を見聞きできる」などの項目を上位に挙げており、これらはすべての広告メディアの中で最も高い評価を得ています。また新聞メディアの広告は「企業の社会貢献への取り組みがよく分かる」で最も、「企業の環境問題への取り組みがよく分かる」「企業の姿勢や考え方が伝わってくる」でテレビ</a:t>
            </a:r>
            <a:r>
              <a:rPr lang="it-IT" altLang="ja-JP" sz="970" b="1" spc="-20" dirty="0">
                <a:latin typeface="Yu Gothic" panose="020B0400000000000000" pitchFamily="34" charset="-128"/>
                <a:ea typeface="Yu Gothic" panose="020B0400000000000000" pitchFamily="34" charset="-128"/>
              </a:rPr>
              <a:t>CM</a:t>
            </a:r>
            <a:r>
              <a:rPr lang="ja-JP" altLang="en-US" sz="970" b="1" spc="-20">
                <a:latin typeface="Yu Gothic" panose="020B0400000000000000" pitchFamily="34" charset="-128"/>
                <a:ea typeface="Yu Gothic" panose="020B0400000000000000" pitchFamily="34" charset="-128"/>
              </a:rPr>
              <a:t>に次いでスコアが高く、社会課題への取り組みを訴求する広告媒体として評価されていることが分かります。</a:t>
            </a:r>
          </a:p>
        </p:txBody>
      </p:sp>
      <p:sp>
        <p:nvSpPr>
          <p:cNvPr id="2" name="テキスト ボックス 1">
            <a:extLst>
              <a:ext uri="{FF2B5EF4-FFF2-40B4-BE49-F238E27FC236}">
                <a16:creationId xmlns:a16="http://schemas.microsoft.com/office/drawing/2014/main" xmlns="" id="{07496923-DED5-6C09-372F-B48C568553BF}"/>
              </a:ext>
            </a:extLst>
          </p:cNvPr>
          <p:cNvSpPr txBox="1"/>
          <p:nvPr/>
        </p:nvSpPr>
        <p:spPr>
          <a:xfrm>
            <a:off x="555503" y="788565"/>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社会課題への取り組み訴求に</a:t>
            </a: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適した新聞メ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アの広告</a:t>
            </a:r>
          </a:p>
        </p:txBody>
      </p:sp>
      <p:pic>
        <p:nvPicPr>
          <p:cNvPr id="7" name="図 6" descr="テーブル&#10;&#10;AI 生成コンテンツは誤りを含む可能性があります。">
            <a:extLst>
              <a:ext uri="{FF2B5EF4-FFF2-40B4-BE49-F238E27FC236}">
                <a16:creationId xmlns:a16="http://schemas.microsoft.com/office/drawing/2014/main" xmlns="" id="{B5BB4471-5C9B-14CF-FCC1-053BF0CCCF11}"/>
              </a:ext>
            </a:extLst>
          </p:cNvPr>
          <p:cNvPicPr>
            <a:picLocks noChangeAspect="1"/>
          </p:cNvPicPr>
          <p:nvPr/>
        </p:nvPicPr>
        <p:blipFill>
          <a:blip r:embed="rId3"/>
          <a:stretch>
            <a:fillRect/>
          </a:stretch>
        </p:blipFill>
        <p:spPr>
          <a:xfrm>
            <a:off x="497568" y="1807535"/>
            <a:ext cx="9686238" cy="5585772"/>
          </a:xfrm>
          <a:prstGeom prst="rect">
            <a:avLst/>
          </a:prstGeom>
        </p:spPr>
      </p:pic>
    </p:spTree>
    <p:extLst>
      <p:ext uri="{BB962C8B-B14F-4D97-AF65-F5344CB8AC3E}">
        <p14:creationId xmlns:p14="http://schemas.microsoft.com/office/powerpoint/2010/main" val="309272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2D1D6E2-011E-DF27-FDA3-A2144B81C2D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AD401F4-4D0C-94CF-3562-635087CF2466}"/>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17</a:t>
            </a:r>
            <a:endParaRPr kumimoji="1" lang="ja-JP" altLang="en-US" sz="1000"/>
          </a:p>
        </p:txBody>
      </p:sp>
      <p:sp>
        <p:nvSpPr>
          <p:cNvPr id="5" name="テキスト ボックス 4">
            <a:extLst>
              <a:ext uri="{FF2B5EF4-FFF2-40B4-BE49-F238E27FC236}">
                <a16:creationId xmlns:a16="http://schemas.microsoft.com/office/drawing/2014/main" xmlns="" id="{F6A9FFA5-ED88-A174-42B3-FEF83DC992D2}"/>
              </a:ext>
            </a:extLst>
          </p:cNvPr>
          <p:cNvSpPr txBox="1"/>
          <p:nvPr/>
        </p:nvSpPr>
        <p:spPr>
          <a:xfrm>
            <a:off x="4093829" y="379173"/>
            <a:ext cx="5963414" cy="106292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媒体別に、広告に対するネガティブな印象・評価も尋ねました。「詐欺・なりすまし広告が散見される」「商品・サービスの宣伝であることを隠して消費者を欺く広告（ステルスマーケティングの手法を持ち用いた広告等）が散見される」「子供の年齢や関心に配慮しない、不適切な広告が散見される」「低品質な広告（表現が過度に刺激的、暴力的・性的な広告等）が散見される」などの項目でインターネット、特に</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広告のスコアが高くなりました。対して、マスメディアの広告は総じて低いスコアを示しています。</a:t>
            </a:r>
          </a:p>
        </p:txBody>
      </p:sp>
      <p:sp>
        <p:nvSpPr>
          <p:cNvPr id="2" name="テキスト ボックス 1">
            <a:extLst>
              <a:ext uri="{FF2B5EF4-FFF2-40B4-BE49-F238E27FC236}">
                <a16:creationId xmlns:a16="http://schemas.microsoft.com/office/drawing/2014/main" xmlns="" id="{F898BEB9-BEA7-5050-2E47-11C797576D35}"/>
              </a:ext>
            </a:extLst>
          </p:cNvPr>
          <p:cNvSpPr txBox="1"/>
          <p:nvPr/>
        </p:nvSpPr>
        <p:spPr>
          <a:xfrm>
            <a:off x="555503" y="788565"/>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インターネ</a:t>
            </a:r>
            <a:r>
              <a:rPr lang="ja-JP" altLang="en-US" sz="1900" b="1" spc="-150">
                <a:solidFill>
                  <a:srgbClr val="FB7F00"/>
                </a:solidFill>
                <a:latin typeface="Yu Gothic" panose="020B0400000000000000" pitchFamily="34" charset="-128"/>
                <a:ea typeface="Yu Gothic" panose="020B0400000000000000" pitchFamily="34" charset="-128"/>
              </a:rPr>
              <a:t>ット</a:t>
            </a:r>
            <a:r>
              <a:rPr lang="ja-JP" altLang="en-US" sz="1900" b="1" spc="20">
                <a:solidFill>
                  <a:srgbClr val="FB7F00"/>
                </a:solidFill>
                <a:latin typeface="Yu Gothic" panose="020B0400000000000000" pitchFamily="34" charset="-128"/>
                <a:ea typeface="Yu Gothic" panose="020B0400000000000000" pitchFamily="34" charset="-128"/>
              </a:rPr>
              <a:t>・</a:t>
            </a:r>
          </a:p>
          <a:p>
            <a:pPr algn="just">
              <a:lnSpc>
                <a:spcPct val="130000"/>
              </a:lnSpc>
            </a:pPr>
            <a:r>
              <a:rPr lang="it-IT" altLang="ja-JP" sz="1900" b="1" spc="20" dirty="0">
                <a:solidFill>
                  <a:srgbClr val="FB7F00"/>
                </a:solidFill>
                <a:latin typeface="Yu Gothic" panose="020B0400000000000000" pitchFamily="34" charset="-128"/>
                <a:ea typeface="Yu Gothic" panose="020B0400000000000000" pitchFamily="34" charset="-128"/>
              </a:rPr>
              <a:t>SNS</a:t>
            </a:r>
            <a:r>
              <a:rPr lang="ja-JP" altLang="en-US" sz="1900" b="1" spc="20">
                <a:solidFill>
                  <a:srgbClr val="FB7F00"/>
                </a:solidFill>
                <a:latin typeface="Yu Gothic" panose="020B0400000000000000" pitchFamily="34" charset="-128"/>
                <a:ea typeface="Yu Gothic" panose="020B0400000000000000" pitchFamily="34" charset="-128"/>
              </a:rPr>
              <a:t>の広告への不安</a:t>
            </a:r>
          </a:p>
        </p:txBody>
      </p:sp>
      <p:pic>
        <p:nvPicPr>
          <p:cNvPr id="7" name="図 6" descr="テーブル&#10;&#10;AI 生成コンテンツは誤りを含む可能性があります。">
            <a:extLst>
              <a:ext uri="{FF2B5EF4-FFF2-40B4-BE49-F238E27FC236}">
                <a16:creationId xmlns:a16="http://schemas.microsoft.com/office/drawing/2014/main" xmlns="" id="{221AF81D-5179-25B8-D025-1F93AAB9FE2E}"/>
              </a:ext>
            </a:extLst>
          </p:cNvPr>
          <p:cNvPicPr>
            <a:picLocks noChangeAspect="1"/>
          </p:cNvPicPr>
          <p:nvPr/>
        </p:nvPicPr>
        <p:blipFill>
          <a:blip r:embed="rId3"/>
          <a:stretch>
            <a:fillRect/>
          </a:stretch>
        </p:blipFill>
        <p:spPr>
          <a:xfrm>
            <a:off x="468945" y="1935362"/>
            <a:ext cx="9732120" cy="5234508"/>
          </a:xfrm>
          <a:prstGeom prst="rect">
            <a:avLst/>
          </a:prstGeom>
        </p:spPr>
      </p:pic>
    </p:spTree>
    <p:extLst>
      <p:ext uri="{BB962C8B-B14F-4D97-AF65-F5344CB8AC3E}">
        <p14:creationId xmlns:p14="http://schemas.microsoft.com/office/powerpoint/2010/main" val="228013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6F6E7DCA-FAE2-E333-5424-98EAFEE30C7A}"/>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18</a:t>
            </a:r>
            <a:endParaRPr kumimoji="1" lang="ja-JP" altLang="en-US" sz="1000"/>
          </a:p>
        </p:txBody>
      </p:sp>
      <p:sp>
        <p:nvSpPr>
          <p:cNvPr id="4" name="テキスト ボックス 3">
            <a:extLst>
              <a:ext uri="{FF2B5EF4-FFF2-40B4-BE49-F238E27FC236}">
                <a16:creationId xmlns:a16="http://schemas.microsoft.com/office/drawing/2014/main" xmlns="" id="{45BF7D46-973E-59C7-C6F8-CB8514622F40}"/>
              </a:ext>
            </a:extLst>
          </p:cNvPr>
          <p:cNvSpPr txBox="1"/>
          <p:nvPr/>
        </p:nvSpPr>
        <p:spPr>
          <a:xfrm>
            <a:off x="568203" y="1740212"/>
            <a:ext cx="3952997" cy="84645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インターネットで入手するニュースの信用できる情報の提供元として、</a:t>
            </a:r>
            <a:r>
              <a:rPr lang="en-US" altLang="ja-JP" sz="970" b="1" spc="-20" dirty="0">
                <a:latin typeface="Yu Gothic" panose="020B0400000000000000" pitchFamily="34" charset="-128"/>
                <a:ea typeface="Yu Gothic" panose="020B0400000000000000" pitchFamily="34" charset="-128"/>
              </a:rPr>
              <a:t>47.5</a:t>
            </a:r>
            <a:r>
              <a:rPr lang="ja-JP" altLang="en-US" sz="970" b="1" spc="-20">
                <a:latin typeface="Yu Gothic" panose="020B0400000000000000" pitchFamily="34" charset="-128"/>
                <a:ea typeface="Yu Gothic" panose="020B0400000000000000" pitchFamily="34" charset="-128"/>
              </a:rPr>
              <a:t>％の人が新聞社を挙げました。全メディアの中で最も高いスコアで、新聞社が発信する情報がネットの中でも高い信頼を得ていることが分かります。</a:t>
            </a:r>
          </a:p>
        </p:txBody>
      </p:sp>
      <p:sp>
        <p:nvSpPr>
          <p:cNvPr id="8" name="テキスト ボックス 7">
            <a:extLst>
              <a:ext uri="{FF2B5EF4-FFF2-40B4-BE49-F238E27FC236}">
                <a16:creationId xmlns:a16="http://schemas.microsoft.com/office/drawing/2014/main" xmlns="" id="{9D28B1DE-C0B7-4B55-A24F-1CDAEC735DD2}"/>
              </a:ext>
            </a:extLst>
          </p:cNvPr>
          <p:cNvSpPr txBox="1"/>
          <p:nvPr/>
        </p:nvSpPr>
        <p:spPr>
          <a:xfrm>
            <a:off x="6055157" y="1523743"/>
            <a:ext cx="3945492" cy="106292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デジタル広告において、意図しないウェブサイトに広告が配信されることによる広告主のブランドの毀損、「なりすまし広告」による被害などが問題になっています</a:t>
            </a:r>
            <a:r>
              <a:rPr lang="en-US" altLang="ja-JP" sz="970" b="1" spc="-20" baseline="30000" dirty="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。本調査からも、不適切なコンテンツやページの中に広告が掲載されていた場合、多くの人がその広告主に悪い印象を抱くことが分かります。</a:t>
            </a:r>
          </a:p>
        </p:txBody>
      </p:sp>
      <p:sp>
        <p:nvSpPr>
          <p:cNvPr id="6" name="テキスト ボックス 5">
            <a:extLst>
              <a:ext uri="{FF2B5EF4-FFF2-40B4-BE49-F238E27FC236}">
                <a16:creationId xmlns:a16="http://schemas.microsoft.com/office/drawing/2014/main" xmlns="" id="{FA9262CA-7F8C-C667-CDDF-F16861781031}"/>
              </a:ext>
            </a:extLst>
          </p:cNvPr>
          <p:cNvSpPr txBox="1"/>
          <p:nvPr/>
        </p:nvSpPr>
        <p:spPr>
          <a:xfrm>
            <a:off x="6055156" y="642791"/>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不適切なコンテンツの中にある</a:t>
            </a: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広告に悪い印象</a:t>
            </a:r>
          </a:p>
        </p:txBody>
      </p:sp>
      <p:pic>
        <p:nvPicPr>
          <p:cNvPr id="11" name="図 10" descr="グラフ, 棒グラフ&#10;&#10;AI 生成コンテンツは誤りを含む可能性があります。">
            <a:extLst>
              <a:ext uri="{FF2B5EF4-FFF2-40B4-BE49-F238E27FC236}">
                <a16:creationId xmlns:a16="http://schemas.microsoft.com/office/drawing/2014/main" xmlns="" id="{04DEBAEF-24DB-E6E9-3B31-55A74A402C71}"/>
              </a:ext>
            </a:extLst>
          </p:cNvPr>
          <p:cNvPicPr>
            <a:picLocks noChangeAspect="1"/>
          </p:cNvPicPr>
          <p:nvPr/>
        </p:nvPicPr>
        <p:blipFill>
          <a:blip r:embed="rId4"/>
          <a:stretch>
            <a:fillRect/>
          </a:stretch>
        </p:blipFill>
        <p:spPr>
          <a:xfrm>
            <a:off x="499004" y="3388351"/>
            <a:ext cx="4292600" cy="3568700"/>
          </a:xfrm>
          <a:prstGeom prst="rect">
            <a:avLst/>
          </a:prstGeom>
        </p:spPr>
      </p:pic>
      <p:sp>
        <p:nvSpPr>
          <p:cNvPr id="13" name="テキスト ボックス 12">
            <a:extLst>
              <a:ext uri="{FF2B5EF4-FFF2-40B4-BE49-F238E27FC236}">
                <a16:creationId xmlns:a16="http://schemas.microsoft.com/office/drawing/2014/main" xmlns="" id="{CF6A7597-795C-1D64-E813-13648C353C27}"/>
              </a:ext>
            </a:extLst>
          </p:cNvPr>
          <p:cNvSpPr txBox="1"/>
          <p:nvPr/>
        </p:nvSpPr>
        <p:spPr>
          <a:xfrm>
            <a:off x="555503" y="841573"/>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ネ</a:t>
            </a:r>
            <a:r>
              <a:rPr lang="ja-JP" altLang="en-US" sz="1900" b="1" spc="-150">
                <a:solidFill>
                  <a:srgbClr val="FB7F00"/>
                </a:solidFill>
                <a:latin typeface="Yu Gothic" panose="020B0400000000000000" pitchFamily="34" charset="-128"/>
                <a:ea typeface="Yu Gothic" panose="020B0400000000000000" pitchFamily="34" charset="-128"/>
              </a:rPr>
              <a:t>ッ</a:t>
            </a:r>
            <a:r>
              <a:rPr lang="ja-JP" altLang="en-US" sz="1900" b="1" spc="20">
                <a:solidFill>
                  <a:srgbClr val="FB7F00"/>
                </a:solidFill>
                <a:latin typeface="Yu Gothic" panose="020B0400000000000000" pitchFamily="34" charset="-128"/>
                <a:ea typeface="Yu Gothic" panose="020B0400000000000000" pitchFamily="34" charset="-128"/>
              </a:rPr>
              <a:t>ト上で最も信頼される</a:t>
            </a: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新聞社発の情報</a:t>
            </a:r>
          </a:p>
        </p:txBody>
      </p:sp>
      <p:pic>
        <p:nvPicPr>
          <p:cNvPr id="15" name="図 14" descr="グラフィカル ユーザー インターフェイス&#10;&#10;AI 生成コンテンツは誤りを含む可能性があります。">
            <a:extLst>
              <a:ext uri="{FF2B5EF4-FFF2-40B4-BE49-F238E27FC236}">
                <a16:creationId xmlns:a16="http://schemas.microsoft.com/office/drawing/2014/main" xmlns="" id="{87369890-0912-27EE-B965-6E4951C534AB}"/>
              </a:ext>
            </a:extLst>
          </p:cNvPr>
          <p:cNvPicPr>
            <a:picLocks noChangeAspect="1"/>
          </p:cNvPicPr>
          <p:nvPr/>
        </p:nvPicPr>
        <p:blipFill>
          <a:blip r:embed="rId5"/>
          <a:stretch>
            <a:fillRect/>
          </a:stretch>
        </p:blipFill>
        <p:spPr>
          <a:xfrm>
            <a:off x="5611598" y="3320736"/>
            <a:ext cx="4648200" cy="3581400"/>
          </a:xfrm>
          <a:prstGeom prst="rect">
            <a:avLst/>
          </a:prstGeom>
        </p:spPr>
      </p:pic>
      <p:sp>
        <p:nvSpPr>
          <p:cNvPr id="16" name="テキスト ボックス 15">
            <a:extLst>
              <a:ext uri="{FF2B5EF4-FFF2-40B4-BE49-F238E27FC236}">
                <a16:creationId xmlns:a16="http://schemas.microsoft.com/office/drawing/2014/main" xmlns="" id="{82638B8F-42D8-E389-B444-2C3F071A5A4D}"/>
              </a:ext>
            </a:extLst>
          </p:cNvPr>
          <p:cNvSpPr txBox="1"/>
          <p:nvPr/>
        </p:nvSpPr>
        <p:spPr>
          <a:xfrm>
            <a:off x="8245258" y="6724558"/>
            <a:ext cx="2014540" cy="337015"/>
          </a:xfrm>
          <a:prstGeom prst="rect">
            <a:avLst/>
          </a:prstGeom>
          <a:noFill/>
        </p:spPr>
        <p:txBody>
          <a:bodyPr wrap="square" lIns="0" tIns="0" rIns="0" bIns="0" rtlCol="0">
            <a:spAutoFit/>
          </a:bodyPr>
          <a:lstStyle/>
          <a:p>
            <a:pPr>
              <a:lnSpc>
                <a:spcPct val="114000"/>
              </a:lnSpc>
            </a:pPr>
            <a:r>
              <a:rPr lang="en-US" altLang="ja-JP" sz="650" spc="-30" dirty="0">
                <a:latin typeface="+mn-ea"/>
              </a:rPr>
              <a:t>※</a:t>
            </a:r>
            <a:r>
              <a:rPr lang="ja-JP" altLang="en-US" sz="650" spc="-30">
                <a:latin typeface="+mn-ea"/>
              </a:rPr>
              <a:t>総務省は</a:t>
            </a:r>
            <a:r>
              <a:rPr lang="en-US" altLang="ja-JP" sz="650" spc="-30" dirty="0">
                <a:latin typeface="+mn-ea"/>
              </a:rPr>
              <a:t>2025</a:t>
            </a:r>
            <a:r>
              <a:rPr lang="ja-JP" altLang="en-US" sz="650" spc="-30">
                <a:latin typeface="+mn-ea"/>
              </a:rPr>
              <a:t>年</a:t>
            </a:r>
            <a:r>
              <a:rPr lang="en-US" altLang="ja-JP" sz="650" spc="-30" dirty="0">
                <a:latin typeface="+mn-ea"/>
              </a:rPr>
              <a:t>6</a:t>
            </a:r>
            <a:r>
              <a:rPr lang="ja-JP" altLang="en-US" sz="650" spc="-30">
                <a:latin typeface="+mn-ea"/>
              </a:rPr>
              <a:t>月、広告主に経営層の関与、技術</a:t>
            </a:r>
            <a:endParaRPr lang="en-US" altLang="ja-JP" sz="650" spc="-30" dirty="0">
              <a:latin typeface="+mn-ea"/>
            </a:endParaRPr>
          </a:p>
          <a:p>
            <a:pPr>
              <a:lnSpc>
                <a:spcPct val="114000"/>
              </a:lnSpc>
            </a:pPr>
            <a:r>
              <a:rPr lang="ja-JP" altLang="en-US" sz="650" spc="-30">
                <a:latin typeface="+mn-ea"/>
              </a:rPr>
              <a:t>　的対応、信頼できる配信先の選択といった対策の重</a:t>
            </a:r>
            <a:endParaRPr lang="en-US" altLang="ja-JP" sz="650" spc="-30" dirty="0">
              <a:latin typeface="+mn-ea"/>
            </a:endParaRPr>
          </a:p>
          <a:p>
            <a:pPr>
              <a:lnSpc>
                <a:spcPct val="114000"/>
              </a:lnSpc>
            </a:pPr>
            <a:r>
              <a:rPr lang="ja-JP" altLang="en-US" sz="650" spc="-30">
                <a:latin typeface="+mn-ea"/>
              </a:rPr>
              <a:t>　要性を指摘するガイダンスをまとめ、公表しました。</a:t>
            </a:r>
          </a:p>
        </p:txBody>
      </p:sp>
    </p:spTree>
    <p:extLst>
      <p:ext uri="{BB962C8B-B14F-4D97-AF65-F5344CB8AC3E}">
        <p14:creationId xmlns:p14="http://schemas.microsoft.com/office/powerpoint/2010/main" val="276200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A02B8375-DFAF-6138-950D-92234DEB971F}"/>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19</a:t>
            </a:r>
            <a:endParaRPr kumimoji="1" lang="ja-JP" altLang="en-US" sz="1000"/>
          </a:p>
        </p:txBody>
      </p:sp>
      <p:sp>
        <p:nvSpPr>
          <p:cNvPr id="5" name="テキスト ボックス 4">
            <a:extLst>
              <a:ext uri="{FF2B5EF4-FFF2-40B4-BE49-F238E27FC236}">
                <a16:creationId xmlns:a16="http://schemas.microsoft.com/office/drawing/2014/main" xmlns="" id="{53A3738C-7A08-869B-B136-6FC8F07484EE}"/>
              </a:ext>
            </a:extLst>
          </p:cNvPr>
          <p:cNvSpPr txBox="1"/>
          <p:nvPr/>
        </p:nvSpPr>
        <p:spPr>
          <a:xfrm>
            <a:off x="4864100" y="616017"/>
            <a:ext cx="5193142" cy="84645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新聞メディアに週１日以上接触している人の購買プロセスにおいて、新聞メディアの広告は商品・サービスを知るきっかけとなる「認知」だけでなく、興味を持つきっかけとなったり、欲しい気持ちが高まったりする「興味・関心</a:t>
            </a:r>
            <a:r>
              <a:rPr lang="ja-JP" altLang="en-US" sz="970" b="1" spc="-3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、商品等の内容理解や実物を確認したくなるといった「比較・検討」というミッドファネルにおいても重要な役割を果たしています。</a:t>
            </a:r>
          </a:p>
        </p:txBody>
      </p:sp>
      <p:sp>
        <p:nvSpPr>
          <p:cNvPr id="2" name="テキスト ボックス 1">
            <a:extLst>
              <a:ext uri="{FF2B5EF4-FFF2-40B4-BE49-F238E27FC236}">
                <a16:creationId xmlns:a16="http://schemas.microsoft.com/office/drawing/2014/main" xmlns="" id="{FFEDFEEA-6419-30DC-72B8-01A79FB030AE}"/>
              </a:ext>
            </a:extLst>
          </p:cNvPr>
          <p:cNvSpPr txBox="1"/>
          <p:nvPr/>
        </p:nvSpPr>
        <p:spPr>
          <a:xfrm>
            <a:off x="555503" y="788565"/>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購</a:t>
            </a:r>
            <a:r>
              <a:rPr lang="ja-JP" altLang="en-US" sz="1900" b="1" spc="-150">
                <a:solidFill>
                  <a:srgbClr val="FB7F00"/>
                </a:solidFill>
                <a:latin typeface="Yu Gothic" panose="020B0400000000000000" pitchFamily="34" charset="-128"/>
                <a:ea typeface="Yu Gothic" panose="020B0400000000000000" pitchFamily="34" charset="-128"/>
              </a:rPr>
              <a:t>入・</a:t>
            </a:r>
            <a:r>
              <a:rPr lang="ja-JP" altLang="en-US" sz="1900" b="1" spc="20">
                <a:solidFill>
                  <a:srgbClr val="FB7F00"/>
                </a:solidFill>
                <a:latin typeface="Yu Gothic" panose="020B0400000000000000" pitchFamily="34" charset="-128"/>
                <a:ea typeface="Yu Gothic" panose="020B0400000000000000" pitchFamily="34" charset="-128"/>
              </a:rPr>
              <a:t>利用を後押しする</a:t>
            </a: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アの広告</a:t>
            </a:r>
          </a:p>
        </p:txBody>
      </p:sp>
      <p:pic>
        <p:nvPicPr>
          <p:cNvPr id="6" name="図 5" descr="グラフ, じょうごグラフ&#10;&#10;AI 生成コンテンツは誤りを含む可能性があります。">
            <a:extLst>
              <a:ext uri="{FF2B5EF4-FFF2-40B4-BE49-F238E27FC236}">
                <a16:creationId xmlns:a16="http://schemas.microsoft.com/office/drawing/2014/main" xmlns="" id="{33E4BAF2-A8FA-429F-1F08-32E99CFBCD61}"/>
              </a:ext>
            </a:extLst>
          </p:cNvPr>
          <p:cNvPicPr>
            <a:picLocks noChangeAspect="1"/>
          </p:cNvPicPr>
          <p:nvPr/>
        </p:nvPicPr>
        <p:blipFill>
          <a:blip r:embed="rId3"/>
          <a:stretch>
            <a:fillRect/>
          </a:stretch>
        </p:blipFill>
        <p:spPr>
          <a:xfrm>
            <a:off x="577054" y="2024578"/>
            <a:ext cx="9559838" cy="5117250"/>
          </a:xfrm>
          <a:prstGeom prst="rect">
            <a:avLst/>
          </a:prstGeom>
        </p:spPr>
      </p:pic>
    </p:spTree>
    <p:extLst>
      <p:ext uri="{BB962C8B-B14F-4D97-AF65-F5344CB8AC3E}">
        <p14:creationId xmlns:p14="http://schemas.microsoft.com/office/powerpoint/2010/main" val="243071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xmlns="" id="{4A80DC3D-CEB1-9043-8D4F-5F78E5F23937}"/>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2</a:t>
            </a:r>
            <a:endParaRPr kumimoji="1" lang="ja-JP" altLang="en-US" sz="1000"/>
          </a:p>
        </p:txBody>
      </p:sp>
      <p:sp>
        <p:nvSpPr>
          <p:cNvPr id="4" name="テキスト ボックス 3">
            <a:extLst>
              <a:ext uri="{FF2B5EF4-FFF2-40B4-BE49-F238E27FC236}">
                <a16:creationId xmlns:a16="http://schemas.microsoft.com/office/drawing/2014/main" xmlns="" id="{03F6A632-BC02-B65F-E225-9AABE0C49585}"/>
              </a:ext>
            </a:extLst>
          </p:cNvPr>
          <p:cNvSpPr txBox="1"/>
          <p:nvPr/>
        </p:nvSpPr>
        <p:spPr>
          <a:xfrm>
            <a:off x="953435" y="505883"/>
            <a:ext cx="4658799" cy="349794"/>
          </a:xfrm>
          <a:prstGeom prst="rect">
            <a:avLst/>
          </a:prstGeom>
          <a:noFill/>
        </p:spPr>
        <p:txBody>
          <a:bodyPr wrap="square" lIns="0" tIns="0" rIns="0" bIns="0" rtlCol="0" anchor="t">
            <a:spAutoFit/>
          </a:bodyPr>
          <a:lstStyle/>
          <a:p>
            <a:pPr algn="just">
              <a:lnSpc>
                <a:spcPct val="120000"/>
              </a:lnSpc>
            </a:pPr>
            <a:r>
              <a:rPr lang="ja-JP" altLang="en-US" sz="1950" b="1" spc="20">
                <a:solidFill>
                  <a:srgbClr val="FB7F00"/>
                </a:solidFill>
                <a:latin typeface="Yu Gothic" panose="020B0400000000000000" pitchFamily="34" charset="-128"/>
                <a:ea typeface="Yu Gothic" panose="020B0400000000000000" pitchFamily="34" charset="-128"/>
              </a:rPr>
              <a:t>新聞</a:t>
            </a:r>
            <a:r>
              <a:rPr lang="en-US" altLang="ja-JP" sz="1950" b="1" spc="20" dirty="0">
                <a:solidFill>
                  <a:srgbClr val="FB7F00"/>
                </a:solidFill>
                <a:latin typeface="Yu Gothic" panose="020B0400000000000000" pitchFamily="34" charset="-128"/>
                <a:ea typeface="Yu Gothic" panose="020B0400000000000000" pitchFamily="34" charset="-128"/>
              </a:rPr>
              <a:t>×</a:t>
            </a:r>
            <a:r>
              <a:rPr lang="ja-JP" altLang="en-US" sz="1950" b="1" spc="20">
                <a:solidFill>
                  <a:srgbClr val="FB7F00"/>
                </a:solidFill>
                <a:latin typeface="Yu Gothic" panose="020B0400000000000000" pitchFamily="34" charset="-128"/>
                <a:ea typeface="Yu Gothic" panose="020B0400000000000000" pitchFamily="34" charset="-128"/>
              </a:rPr>
              <a:t>ネ</a:t>
            </a:r>
            <a:r>
              <a:rPr lang="ja-JP" altLang="en-US" sz="1950" b="1" spc="-300">
                <a:solidFill>
                  <a:srgbClr val="FB7F00"/>
                </a:solidFill>
                <a:latin typeface="Yu Gothic" panose="020B0400000000000000" pitchFamily="34" charset="-128"/>
                <a:ea typeface="Yu Gothic" panose="020B0400000000000000" pitchFamily="34" charset="-128"/>
              </a:rPr>
              <a:t>ット</a:t>
            </a:r>
            <a:r>
              <a:rPr lang="ja-JP" altLang="en-US" sz="1950" b="1" spc="20">
                <a:solidFill>
                  <a:srgbClr val="FB7F00"/>
                </a:solidFill>
                <a:latin typeface="Yu Gothic" panose="020B0400000000000000" pitchFamily="34" charset="-128"/>
                <a:ea typeface="Yu Gothic" panose="020B0400000000000000" pitchFamily="34" charset="-128"/>
              </a:rPr>
              <a:t>・</a:t>
            </a:r>
            <a:r>
              <a:rPr lang="it-IT" altLang="ja-JP" sz="1950" b="1" spc="20" dirty="0">
                <a:solidFill>
                  <a:srgbClr val="FB7F00"/>
                </a:solidFill>
                <a:latin typeface="Yu Gothic" panose="020B0400000000000000" pitchFamily="34" charset="-128"/>
                <a:ea typeface="Yu Gothic" panose="020B0400000000000000" pitchFamily="34" charset="-128"/>
              </a:rPr>
              <a:t>SNS</a:t>
            </a:r>
            <a:r>
              <a:rPr lang="ja-JP" altLang="en-US" sz="1950" b="1" spc="20">
                <a:solidFill>
                  <a:srgbClr val="FB7F00"/>
                </a:solidFill>
                <a:latin typeface="Yu Gothic" panose="020B0400000000000000" pitchFamily="34" charset="-128"/>
                <a:ea typeface="Yu Gothic" panose="020B0400000000000000" pitchFamily="34" charset="-128"/>
              </a:rPr>
              <a:t>で効果的に広告活動</a:t>
            </a:r>
          </a:p>
        </p:txBody>
      </p:sp>
      <p:pic>
        <p:nvPicPr>
          <p:cNvPr id="7" name="図 6" descr="タイムライン が含まれている画像&#10;&#10;AI 生成コンテンツは誤りを含む可能性があります。">
            <a:extLst>
              <a:ext uri="{FF2B5EF4-FFF2-40B4-BE49-F238E27FC236}">
                <a16:creationId xmlns:a16="http://schemas.microsoft.com/office/drawing/2014/main" xmlns="" id="{69B26CCF-D7EE-6FE9-C96C-B7FD6F964188}"/>
              </a:ext>
            </a:extLst>
          </p:cNvPr>
          <p:cNvPicPr>
            <a:picLocks noChangeAspect="1"/>
          </p:cNvPicPr>
          <p:nvPr/>
        </p:nvPicPr>
        <p:blipFill>
          <a:blip r:embed="rId2"/>
          <a:stretch>
            <a:fillRect/>
          </a:stretch>
        </p:blipFill>
        <p:spPr>
          <a:xfrm>
            <a:off x="848291" y="1033735"/>
            <a:ext cx="9177941" cy="5898288"/>
          </a:xfrm>
          <a:prstGeom prst="rect">
            <a:avLst/>
          </a:prstGeom>
        </p:spPr>
      </p:pic>
    </p:spTree>
    <p:extLst>
      <p:ext uri="{BB962C8B-B14F-4D97-AF65-F5344CB8AC3E}">
        <p14:creationId xmlns:p14="http://schemas.microsoft.com/office/powerpoint/2010/main" val="26387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66D93CA-DA61-F36F-2A65-7186A7B779A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9F701038-C0B4-C4F3-C0B5-6925E42C0395}"/>
              </a:ext>
            </a:extLst>
          </p:cNvPr>
          <p:cNvSpPr txBox="1"/>
          <p:nvPr/>
        </p:nvSpPr>
        <p:spPr>
          <a:xfrm>
            <a:off x="10173173" y="7184360"/>
            <a:ext cx="317142" cy="246221"/>
          </a:xfrm>
          <a:prstGeom prst="rect">
            <a:avLst/>
          </a:prstGeom>
          <a:noFill/>
        </p:spPr>
        <p:txBody>
          <a:bodyPr wrap="square" rtlCol="0">
            <a:spAutoFit/>
          </a:bodyPr>
          <a:lstStyle/>
          <a:p>
            <a:pPr algn="ctr"/>
            <a:r>
              <a:rPr lang="en-US" altLang="ja-JP" sz="1000" dirty="0"/>
              <a:t>20</a:t>
            </a:r>
            <a:endParaRPr kumimoji="1" lang="ja-JP" altLang="en-US" sz="1000"/>
          </a:p>
        </p:txBody>
      </p:sp>
      <p:sp>
        <p:nvSpPr>
          <p:cNvPr id="6" name="テキスト ボックス 5">
            <a:extLst>
              <a:ext uri="{FF2B5EF4-FFF2-40B4-BE49-F238E27FC236}">
                <a16:creationId xmlns:a16="http://schemas.microsoft.com/office/drawing/2014/main" xmlns="" id="{F6AEE57F-DAF7-7463-CF51-D91A495B6013}"/>
              </a:ext>
            </a:extLst>
          </p:cNvPr>
          <p:cNvSpPr txBox="1"/>
          <p:nvPr/>
        </p:nvSpPr>
        <p:spPr>
          <a:xfrm>
            <a:off x="5168900" y="391873"/>
            <a:ext cx="4888342" cy="1062920"/>
          </a:xfrm>
          <a:prstGeom prst="rect">
            <a:avLst/>
          </a:prstGeom>
          <a:noFill/>
        </p:spPr>
        <p:txBody>
          <a:bodyPr wrap="square" lIns="0" tIns="0" rIns="0" bIns="0" rtlCol="0">
            <a:spAutoFit/>
          </a:bodyPr>
          <a:lstStyle/>
          <a:p>
            <a:pPr algn="just">
              <a:lnSpc>
                <a:spcPct val="145000"/>
              </a:lnSpc>
            </a:pPr>
            <a:r>
              <a:rPr lang="ja-JP" altLang="en-US" sz="970" b="1" spc="-20">
                <a:latin typeface="Yu Gothic" panose="020B0400000000000000" pitchFamily="34" charset="-128"/>
                <a:ea typeface="Yu Gothic" panose="020B0400000000000000" pitchFamily="34" charset="-128"/>
              </a:rPr>
              <a:t>就職活動をする上で信頼できる情報源として、</a:t>
            </a:r>
            <a:r>
              <a:rPr lang="en-US" altLang="ja-JP" sz="970" b="1" spc="-20" dirty="0">
                <a:latin typeface="Yu Gothic" panose="020B0400000000000000" pitchFamily="34" charset="-128"/>
                <a:ea typeface="Yu Gothic" panose="020B0400000000000000" pitchFamily="34" charset="-128"/>
              </a:rPr>
              <a:t>44.3</a:t>
            </a:r>
            <a:r>
              <a:rPr lang="ja-JP" altLang="en-US" sz="970" b="1" spc="-20">
                <a:latin typeface="Yu Gothic" panose="020B0400000000000000" pitchFamily="34" charset="-128"/>
                <a:ea typeface="Yu Gothic" panose="020B0400000000000000" pitchFamily="34" charset="-128"/>
              </a:rPr>
              <a:t>％の人が新聞メディアを挙げました。全メディアの中で最も高く、新聞メディアは「社会や経済全体の動きを把握するのに役立つ」「企業の動きや取り組みを理解するのに役立つ」「時事ネタや評論など面接等での話題づくりに役立つ」「文章力や論理的思考力を身に着けるのに役立つ」といった面で評価されています。</a:t>
            </a:r>
          </a:p>
        </p:txBody>
      </p:sp>
      <p:sp>
        <p:nvSpPr>
          <p:cNvPr id="8" name="テキスト ボックス 7">
            <a:extLst>
              <a:ext uri="{FF2B5EF4-FFF2-40B4-BE49-F238E27FC236}">
                <a16:creationId xmlns:a16="http://schemas.microsoft.com/office/drawing/2014/main" xmlns="" id="{B57FFDE2-8900-D8FE-19C3-124ABA648FF9}"/>
              </a:ext>
            </a:extLst>
          </p:cNvPr>
          <p:cNvSpPr txBox="1"/>
          <p:nvPr/>
        </p:nvSpPr>
        <p:spPr>
          <a:xfrm>
            <a:off x="555503" y="788565"/>
            <a:ext cx="3775197" cy="733086"/>
          </a:xfrm>
          <a:prstGeom prst="rect">
            <a:avLst/>
          </a:prstGeom>
          <a:noFill/>
        </p:spPr>
        <p:txBody>
          <a:bodyPr wrap="square" lIns="0" tIns="0" rIns="0" bIns="0" rtlCol="0" anchor="t">
            <a:spAutoFit/>
          </a:bodyPr>
          <a:lstStyle/>
          <a:p>
            <a:pPr algn="just">
              <a:lnSpc>
                <a:spcPct val="130000"/>
              </a:lnSpc>
            </a:pPr>
            <a:endParaRPr lang="ja-JP" altLang="en-US" sz="1900" b="1" spc="20">
              <a:solidFill>
                <a:srgbClr val="FB7F00"/>
              </a:solidFill>
              <a:latin typeface="Yu Gothic" panose="020B0400000000000000" pitchFamily="34" charset="-128"/>
              <a:ea typeface="Yu Gothic" panose="020B0400000000000000" pitchFamily="34" charset="-128"/>
            </a:endParaRP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就職活動に新聞メ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アが役立つ</a:t>
            </a:r>
          </a:p>
        </p:txBody>
      </p:sp>
      <p:pic>
        <p:nvPicPr>
          <p:cNvPr id="12" name="図 11" descr="グラフ, 棒グラフ, じょうごグラフ&#10;&#10;AI 生成コンテンツは誤りを含む可能性があります。">
            <a:extLst>
              <a:ext uri="{FF2B5EF4-FFF2-40B4-BE49-F238E27FC236}">
                <a16:creationId xmlns:a16="http://schemas.microsoft.com/office/drawing/2014/main" xmlns="" id="{9492436E-2C9A-C7A6-E595-524ACF383956}"/>
              </a:ext>
            </a:extLst>
          </p:cNvPr>
          <p:cNvPicPr>
            <a:picLocks noChangeAspect="1"/>
          </p:cNvPicPr>
          <p:nvPr/>
        </p:nvPicPr>
        <p:blipFill>
          <a:blip r:embed="rId3"/>
          <a:stretch>
            <a:fillRect/>
          </a:stretch>
        </p:blipFill>
        <p:spPr>
          <a:xfrm>
            <a:off x="4650740" y="2218309"/>
            <a:ext cx="5511800" cy="4584700"/>
          </a:xfrm>
          <a:prstGeom prst="rect">
            <a:avLst/>
          </a:prstGeom>
        </p:spPr>
      </p:pic>
      <p:pic>
        <p:nvPicPr>
          <p:cNvPr id="15" name="図 14" descr="グラフ, 棒グラフ, じょうごグラフ&#10;&#10;AI 生成コンテンツは誤りを含む可能性があります。">
            <a:extLst>
              <a:ext uri="{FF2B5EF4-FFF2-40B4-BE49-F238E27FC236}">
                <a16:creationId xmlns:a16="http://schemas.microsoft.com/office/drawing/2014/main" xmlns="" id="{3FFCFD42-2115-40AA-379F-E5522FD31BA4}"/>
              </a:ext>
            </a:extLst>
          </p:cNvPr>
          <p:cNvPicPr>
            <a:picLocks noChangeAspect="1"/>
          </p:cNvPicPr>
          <p:nvPr/>
        </p:nvPicPr>
        <p:blipFill>
          <a:blip r:embed="rId4"/>
          <a:stretch>
            <a:fillRect/>
          </a:stretch>
        </p:blipFill>
        <p:spPr>
          <a:xfrm>
            <a:off x="601034" y="2218309"/>
            <a:ext cx="3708400" cy="4584700"/>
          </a:xfrm>
          <a:prstGeom prst="rect">
            <a:avLst/>
          </a:prstGeom>
        </p:spPr>
      </p:pic>
    </p:spTree>
    <p:extLst>
      <p:ext uri="{BB962C8B-B14F-4D97-AF65-F5344CB8AC3E}">
        <p14:creationId xmlns:p14="http://schemas.microsoft.com/office/powerpoint/2010/main" val="369407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DF1353A-2D7A-3D4D-B0D4-0C376C5E4DE9}"/>
              </a:ext>
            </a:extLst>
          </p:cNvPr>
          <p:cNvSpPr txBox="1"/>
          <p:nvPr/>
        </p:nvSpPr>
        <p:spPr>
          <a:xfrm>
            <a:off x="3019568" y="2847716"/>
            <a:ext cx="6082487" cy="714298"/>
          </a:xfrm>
          <a:prstGeom prst="rect">
            <a:avLst/>
          </a:prstGeom>
          <a:noFill/>
        </p:spPr>
        <p:txBody>
          <a:bodyPr wrap="square" lIns="0" tIns="0" rIns="0" bIns="0" rtlCol="0">
            <a:spAutoFit/>
          </a:bodyPr>
          <a:lstStyle/>
          <a:p>
            <a:pPr algn="just">
              <a:lnSpc>
                <a:spcPct val="145000"/>
              </a:lnSpc>
            </a:pPr>
            <a:r>
              <a:rPr lang="ja-JP" altLang="en-US" sz="1100" b="1">
                <a:latin typeface="Yu Gothic" panose="020B0400000000000000" pitchFamily="34" charset="-128"/>
                <a:ea typeface="Yu Gothic" panose="020B0400000000000000" pitchFamily="34" charset="-128"/>
              </a:rPr>
              <a:t>生活者はさまざまなメディアから情報を収集し、企業は各媒体の特性を踏まえた広告活動を展開しています。新聞メディアとインターネット・</a:t>
            </a:r>
            <a:r>
              <a:rPr lang="it-IT" altLang="ja-JP" sz="1100" b="1" dirty="0">
                <a:latin typeface="Yu Gothic" panose="020B0400000000000000" pitchFamily="34" charset="-128"/>
                <a:ea typeface="Yu Gothic" panose="020B0400000000000000" pitchFamily="34" charset="-128"/>
              </a:rPr>
              <a:t>SNS</a:t>
            </a:r>
            <a:r>
              <a:rPr lang="ja-JP" altLang="en-US" sz="1100" b="1">
                <a:latin typeface="Yu Gothic" panose="020B0400000000000000" pitchFamily="34" charset="-128"/>
                <a:ea typeface="Yu Gothic" panose="020B0400000000000000" pitchFamily="34" charset="-128"/>
              </a:rPr>
              <a:t>は異なる特長を持っており、相互に補完し合う関係にあることをデータで示し、両者の強みを生かして期待できる効果を紹介します。</a:t>
            </a:r>
          </a:p>
        </p:txBody>
      </p:sp>
      <p:sp>
        <p:nvSpPr>
          <p:cNvPr id="2" name="テキスト ボックス 1">
            <a:extLst>
              <a:ext uri="{FF2B5EF4-FFF2-40B4-BE49-F238E27FC236}">
                <a16:creationId xmlns:a16="http://schemas.microsoft.com/office/drawing/2014/main" xmlns="" id="{CEDF65E0-EB61-5F31-7A8C-631EA1744CFF}"/>
              </a:ext>
            </a:extLst>
          </p:cNvPr>
          <p:cNvSpPr txBox="1"/>
          <p:nvPr/>
        </p:nvSpPr>
        <p:spPr>
          <a:xfrm>
            <a:off x="3176936" y="5367968"/>
            <a:ext cx="4793795" cy="1523750"/>
          </a:xfrm>
          <a:prstGeom prst="rect">
            <a:avLst/>
          </a:prstGeom>
          <a:noFill/>
        </p:spPr>
        <p:txBody>
          <a:bodyPr wrap="square" lIns="0" tIns="0" rIns="0" bIns="0" rtlCol="0">
            <a:spAutoFit/>
          </a:bodyPr>
          <a:lstStyle/>
          <a:p>
            <a:pPr>
              <a:lnSpc>
                <a:spcPct val="130000"/>
              </a:lnSpc>
              <a:spcAft>
                <a:spcPts val="400"/>
              </a:spcAft>
            </a:pPr>
            <a:r>
              <a:rPr lang="ja-JP" altLang="en-US" sz="850" b="1">
                <a:latin typeface="+mn-ea"/>
              </a:rPr>
              <a:t>この調査の主な分析軸</a:t>
            </a:r>
            <a:endParaRPr lang="en-US" altLang="ja-JP" sz="850" b="1" dirty="0">
              <a:latin typeface="+mn-ea"/>
            </a:endParaRPr>
          </a:p>
          <a:p>
            <a:pPr algn="just">
              <a:lnSpc>
                <a:spcPct val="114000"/>
              </a:lnSpc>
              <a:spcAft>
                <a:spcPts val="200"/>
              </a:spcAft>
            </a:pPr>
            <a:r>
              <a:rPr lang="ja-JP" altLang="en-US" sz="780" spc="-30">
                <a:latin typeface="+mn-ea"/>
              </a:rPr>
              <a:t>この調査では生活者の新聞、インターネット・</a:t>
            </a:r>
            <a:r>
              <a:rPr lang="it-IT" altLang="ja-JP" sz="780" spc="-30" dirty="0">
                <a:latin typeface="+mn-ea"/>
              </a:rPr>
              <a:t>SNS</a:t>
            </a:r>
            <a:r>
              <a:rPr lang="ja-JP" altLang="en-US" sz="780" spc="-30">
                <a:latin typeface="+mn-ea"/>
              </a:rPr>
              <a:t>の接触状況の組み合わせごとにグループ分けをして、それぞれがどのような人たちであるかを分析しています。本調査における「新聞メディア」は紙の新聞に加え電子版、オンライン版、新聞社のニュースサイト・アプリなどネット経由のものを含んでいます。「テレビメディア」は地上波、</a:t>
            </a:r>
            <a:r>
              <a:rPr lang="it-IT" altLang="ja-JP" sz="780" spc="-30" dirty="0">
                <a:latin typeface="+mn-ea"/>
              </a:rPr>
              <a:t>BS</a:t>
            </a:r>
            <a:r>
              <a:rPr lang="ja-JP" altLang="it-IT" sz="780" spc="-30">
                <a:latin typeface="+mn-ea"/>
              </a:rPr>
              <a:t>、</a:t>
            </a:r>
            <a:r>
              <a:rPr lang="it-IT" altLang="ja-JP" sz="780" spc="-30" dirty="0">
                <a:latin typeface="+mn-ea"/>
              </a:rPr>
              <a:t>CS</a:t>
            </a:r>
            <a:r>
              <a:rPr lang="ja-JP" altLang="it-IT" sz="780" spc="-30">
                <a:latin typeface="+mn-ea"/>
              </a:rPr>
              <a:t>、</a:t>
            </a:r>
            <a:r>
              <a:rPr lang="ja-JP" altLang="en-US" sz="780" spc="-30">
                <a:latin typeface="+mn-ea"/>
              </a:rPr>
              <a:t>録画視聴に加え、テレビ局が配信するインターネット番組、見逃し配信など、「雑誌メディア」は紙の雑誌に加え電子版、オンライン版、雑誌の公式サイトなど、「ラジオ・音声メディア」は</a:t>
            </a:r>
            <a:r>
              <a:rPr lang="it-IT" altLang="ja-JP" sz="780" spc="-30" dirty="0">
                <a:latin typeface="+mn-ea"/>
              </a:rPr>
              <a:t>AM</a:t>
            </a:r>
            <a:r>
              <a:rPr lang="ja-JP" altLang="it-IT" sz="780" spc="-30">
                <a:latin typeface="+mn-ea"/>
              </a:rPr>
              <a:t>、</a:t>
            </a:r>
            <a:r>
              <a:rPr lang="it-IT" altLang="ja-JP" sz="780" spc="-30" dirty="0">
                <a:latin typeface="+mn-ea"/>
              </a:rPr>
              <a:t>FM</a:t>
            </a:r>
            <a:r>
              <a:rPr lang="ja-JP" altLang="en-US" sz="780" spc="-30">
                <a:latin typeface="+mn-ea"/>
              </a:rPr>
              <a:t>に加え</a:t>
            </a:r>
            <a:r>
              <a:rPr lang="it-IT" altLang="ja-JP" sz="780" spc="-30" dirty="0" err="1">
                <a:latin typeface="+mn-ea"/>
              </a:rPr>
              <a:t>radiko</a:t>
            </a:r>
            <a:r>
              <a:rPr lang="ja-JP" altLang="en-US" sz="780" spc="-30">
                <a:latin typeface="+mn-ea"/>
              </a:rPr>
              <a:t>など、それぞれネット経由のものを含みます。 </a:t>
            </a:r>
            <a:endParaRPr lang="en-US" altLang="ja-JP" sz="780" spc="-30" dirty="0">
              <a:latin typeface="+mn-ea"/>
            </a:endParaRPr>
          </a:p>
          <a:p>
            <a:pPr algn="just">
              <a:lnSpc>
                <a:spcPct val="114000"/>
              </a:lnSpc>
            </a:pPr>
            <a:r>
              <a:rPr lang="en-US" altLang="ja-JP" sz="780" spc="-30" dirty="0">
                <a:latin typeface="+mn-ea"/>
              </a:rPr>
              <a:t>①</a:t>
            </a:r>
            <a:r>
              <a:rPr lang="ja-JP" altLang="en-US" sz="780" spc="-30">
                <a:latin typeface="+mn-ea"/>
              </a:rPr>
              <a:t> </a:t>
            </a:r>
            <a:r>
              <a:rPr lang="en-US" altLang="ja-JP" sz="780" spc="-30" dirty="0">
                <a:latin typeface="+mn-ea"/>
              </a:rPr>
              <a:t>【</a:t>
            </a:r>
            <a:r>
              <a:rPr lang="ja-JP" altLang="en-US" sz="780" spc="-30">
                <a:latin typeface="+mn-ea"/>
              </a:rPr>
              <a:t>新聞、ネット・</a:t>
            </a:r>
            <a:r>
              <a:rPr lang="en-US" altLang="ja-JP" sz="780" spc="-30" dirty="0">
                <a:latin typeface="+mn-ea"/>
              </a:rPr>
              <a:t>SNS</a:t>
            </a:r>
            <a:r>
              <a:rPr lang="ja-JP" altLang="en-US" sz="780" spc="-30">
                <a:latin typeface="+mn-ea"/>
              </a:rPr>
              <a:t>利用者</a:t>
            </a:r>
            <a:r>
              <a:rPr lang="en-US" altLang="ja-JP" sz="780" spc="-30" dirty="0">
                <a:latin typeface="+mn-ea"/>
              </a:rPr>
              <a:t>】</a:t>
            </a:r>
            <a:r>
              <a:rPr lang="ja-JP" altLang="en-US" sz="780" spc="-30">
                <a:latin typeface="+mn-ea"/>
              </a:rPr>
              <a:t>テレビの利用状況にかかわらず、新聞（紙の新聞、電子版・オンライン版）と　　　</a:t>
            </a:r>
            <a:endParaRPr lang="en-US" altLang="ja-JP" sz="780" spc="-30" dirty="0">
              <a:latin typeface="+mn-ea"/>
            </a:endParaRPr>
          </a:p>
          <a:p>
            <a:pPr algn="just">
              <a:lnSpc>
                <a:spcPct val="114000"/>
              </a:lnSpc>
            </a:pPr>
            <a:r>
              <a:rPr lang="ja-JP" altLang="en-US" sz="780" spc="-30">
                <a:latin typeface="+mn-ea"/>
              </a:rPr>
              <a:t>　　インターネット・</a:t>
            </a:r>
            <a:r>
              <a:rPr lang="en-US" altLang="ja-JP" sz="780" spc="-30" dirty="0">
                <a:latin typeface="+mn-ea"/>
              </a:rPr>
              <a:t>SNS</a:t>
            </a:r>
            <a:r>
              <a:rPr lang="ja-JP" altLang="en-US" sz="780" spc="-30">
                <a:latin typeface="+mn-ea"/>
              </a:rPr>
              <a:t>を毎日利用している人</a:t>
            </a:r>
            <a:endParaRPr lang="en-US" altLang="ja-JP" sz="780" spc="-30" dirty="0">
              <a:latin typeface="+mn-ea"/>
            </a:endParaRPr>
          </a:p>
          <a:p>
            <a:pPr algn="just">
              <a:lnSpc>
                <a:spcPct val="114000"/>
              </a:lnSpc>
            </a:pPr>
            <a:r>
              <a:rPr lang="en-US" altLang="ja-JP" sz="780" spc="-30" dirty="0">
                <a:latin typeface="+mn-ea"/>
              </a:rPr>
              <a:t>②</a:t>
            </a:r>
            <a:r>
              <a:rPr lang="ja-JP" altLang="en-US" sz="780" spc="-30">
                <a:latin typeface="+mn-ea"/>
              </a:rPr>
              <a:t> </a:t>
            </a:r>
            <a:r>
              <a:rPr lang="en-US" altLang="ja-JP" sz="780" spc="-30" dirty="0">
                <a:latin typeface="+mn-ea"/>
              </a:rPr>
              <a:t>【</a:t>
            </a:r>
            <a:r>
              <a:rPr lang="ja-JP" altLang="en-US" sz="780" spc="-30">
                <a:latin typeface="+mn-ea"/>
              </a:rPr>
              <a:t>ネット・</a:t>
            </a:r>
            <a:r>
              <a:rPr lang="en-US" altLang="ja-JP" sz="780" spc="-30" dirty="0">
                <a:latin typeface="+mn-ea"/>
              </a:rPr>
              <a:t>SNS</a:t>
            </a:r>
            <a:r>
              <a:rPr lang="ja-JP" altLang="en-US" sz="780" spc="-30">
                <a:latin typeface="+mn-ea"/>
              </a:rPr>
              <a:t>利用者</a:t>
            </a:r>
            <a:r>
              <a:rPr lang="en-US" altLang="ja-JP" sz="780" spc="-30" dirty="0">
                <a:latin typeface="+mn-ea"/>
              </a:rPr>
              <a:t>】</a:t>
            </a:r>
            <a:r>
              <a:rPr lang="ja-JP" altLang="en-US" sz="780" spc="-30">
                <a:latin typeface="+mn-ea"/>
              </a:rPr>
              <a:t>新聞とテレビは毎日使わないが、ネット・</a:t>
            </a:r>
            <a:r>
              <a:rPr lang="en-US" altLang="ja-JP" sz="780" spc="-30" dirty="0">
                <a:latin typeface="+mn-ea"/>
              </a:rPr>
              <a:t>SNS</a:t>
            </a:r>
            <a:r>
              <a:rPr lang="ja-JP" altLang="en-US" sz="780" spc="-30">
                <a:latin typeface="+mn-ea"/>
              </a:rPr>
              <a:t>を毎日利用している人</a:t>
            </a:r>
          </a:p>
        </p:txBody>
      </p:sp>
      <p:sp>
        <p:nvSpPr>
          <p:cNvPr id="6" name="正方形/長方形 5">
            <a:extLst>
              <a:ext uri="{FF2B5EF4-FFF2-40B4-BE49-F238E27FC236}">
                <a16:creationId xmlns:a16="http://schemas.microsoft.com/office/drawing/2014/main" xmlns="" id="{01949BC7-C5E8-A293-F8E0-60D83F9B2F56}"/>
              </a:ext>
            </a:extLst>
          </p:cNvPr>
          <p:cNvSpPr/>
          <p:nvPr/>
        </p:nvSpPr>
        <p:spPr>
          <a:xfrm>
            <a:off x="3044735" y="5266023"/>
            <a:ext cx="6560659" cy="16968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a:p>
        </p:txBody>
      </p:sp>
      <p:sp>
        <p:nvSpPr>
          <p:cNvPr id="9" name="テキスト ボックス 8">
            <a:extLst>
              <a:ext uri="{FF2B5EF4-FFF2-40B4-BE49-F238E27FC236}">
                <a16:creationId xmlns:a16="http://schemas.microsoft.com/office/drawing/2014/main" xmlns="" id="{38C4AA4C-79DF-E840-FA50-9EF42942C483}"/>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3</a:t>
            </a:r>
            <a:endParaRPr kumimoji="1" lang="ja-JP" altLang="en-US" sz="1000"/>
          </a:p>
        </p:txBody>
      </p:sp>
      <p:sp>
        <p:nvSpPr>
          <p:cNvPr id="13" name="テキスト ボックス 12">
            <a:extLst>
              <a:ext uri="{FF2B5EF4-FFF2-40B4-BE49-F238E27FC236}">
                <a16:creationId xmlns:a16="http://schemas.microsoft.com/office/drawing/2014/main" xmlns="" id="{54674605-9F74-DEDB-13F1-96CB1518D153}"/>
              </a:ext>
            </a:extLst>
          </p:cNvPr>
          <p:cNvSpPr txBox="1"/>
          <p:nvPr/>
        </p:nvSpPr>
        <p:spPr>
          <a:xfrm>
            <a:off x="2993972" y="1379704"/>
            <a:ext cx="5344783" cy="1179810"/>
          </a:xfrm>
          <a:prstGeom prst="rect">
            <a:avLst/>
          </a:prstGeom>
          <a:noFill/>
        </p:spPr>
        <p:txBody>
          <a:bodyPr wrap="square" lIns="0" tIns="0" rIns="0" bIns="0" rtlCol="0" anchor="t">
            <a:spAutoFit/>
          </a:bodyPr>
          <a:lstStyle/>
          <a:p>
            <a:pPr algn="just">
              <a:lnSpc>
                <a:spcPts val="4700"/>
              </a:lnSpc>
            </a:pPr>
            <a:r>
              <a:rPr lang="ja-JP" altLang="en-US" sz="3500" b="1">
                <a:solidFill>
                  <a:srgbClr val="FB7F00"/>
                </a:solidFill>
                <a:latin typeface="Yu Gothic" panose="020B0400000000000000" pitchFamily="34" charset="-128"/>
                <a:ea typeface="Yu Gothic" panose="020B0400000000000000" pitchFamily="34" charset="-128"/>
              </a:rPr>
              <a:t>補完し合う新聞メディアと</a:t>
            </a:r>
          </a:p>
          <a:p>
            <a:pPr algn="just">
              <a:lnSpc>
                <a:spcPts val="4700"/>
              </a:lnSpc>
            </a:pPr>
            <a:r>
              <a:rPr lang="ja-JP" altLang="en-US" sz="3500" b="1">
                <a:solidFill>
                  <a:srgbClr val="FB7F00"/>
                </a:solidFill>
                <a:latin typeface="Yu Gothic" panose="020B0400000000000000" pitchFamily="34" charset="-128"/>
                <a:ea typeface="Yu Gothic" panose="020B0400000000000000" pitchFamily="34" charset="-128"/>
              </a:rPr>
              <a:t>ネ</a:t>
            </a:r>
            <a:r>
              <a:rPr lang="ja-JP" altLang="en-US" sz="3500" b="1" spc="-300">
                <a:solidFill>
                  <a:srgbClr val="FB7F00"/>
                </a:solidFill>
                <a:latin typeface="Yu Gothic" panose="020B0400000000000000" pitchFamily="34" charset="-128"/>
                <a:ea typeface="Yu Gothic" panose="020B0400000000000000" pitchFamily="34" charset="-128"/>
              </a:rPr>
              <a:t>ット</a:t>
            </a:r>
            <a:r>
              <a:rPr lang="ja-JP" altLang="en-US" sz="3500" b="1">
                <a:solidFill>
                  <a:srgbClr val="FB7F00"/>
                </a:solidFill>
                <a:latin typeface="Yu Gothic" panose="020B0400000000000000" pitchFamily="34" charset="-128"/>
                <a:ea typeface="Yu Gothic" panose="020B0400000000000000" pitchFamily="34" charset="-128"/>
              </a:rPr>
              <a:t>・</a:t>
            </a:r>
            <a:r>
              <a:rPr lang="it-IT" altLang="ja-JP" sz="3500" b="1" dirty="0">
                <a:solidFill>
                  <a:srgbClr val="FB7F00"/>
                </a:solidFill>
                <a:latin typeface="Yu Gothic" panose="020B0400000000000000" pitchFamily="34" charset="-128"/>
                <a:ea typeface="Yu Gothic" panose="020B0400000000000000" pitchFamily="34" charset="-128"/>
              </a:rPr>
              <a:t>SNS</a:t>
            </a:r>
            <a:endParaRPr lang="ja-JP" altLang="en-US" sz="3500" b="1">
              <a:solidFill>
                <a:srgbClr val="FB7F00"/>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xmlns="" id="{DB00CF4F-11FD-698E-5FF9-6576AB06C590}"/>
              </a:ext>
            </a:extLst>
          </p:cNvPr>
          <p:cNvSpPr txBox="1"/>
          <p:nvPr/>
        </p:nvSpPr>
        <p:spPr>
          <a:xfrm>
            <a:off x="3010750" y="3918850"/>
            <a:ext cx="2563084" cy="717761"/>
          </a:xfrm>
          <a:prstGeom prst="rect">
            <a:avLst/>
          </a:prstGeom>
          <a:noFill/>
        </p:spPr>
        <p:txBody>
          <a:bodyPr wrap="square" lIns="0" tIns="0" rIns="0" bIns="0" rtlCol="0">
            <a:spAutoFit/>
          </a:bodyPr>
          <a:lstStyle/>
          <a:p>
            <a:pPr algn="just">
              <a:lnSpc>
                <a:spcPct val="170000"/>
              </a:lnSpc>
            </a:pPr>
            <a:r>
              <a:rPr lang="ja-JP" altLang="en-US" sz="950">
                <a:solidFill>
                  <a:srgbClr val="E97F00"/>
                </a:solidFill>
                <a:latin typeface="+mn-ea"/>
              </a:rPr>
              <a:t>■</a:t>
            </a:r>
            <a:r>
              <a:rPr lang="ja-JP" altLang="en-US" sz="950">
                <a:latin typeface="+mn-ea"/>
              </a:rPr>
              <a:t>補完性のある新聞メディアとネット・</a:t>
            </a:r>
            <a:r>
              <a:rPr lang="it-IT" altLang="ja-JP" sz="950" dirty="0">
                <a:latin typeface="+mn-ea"/>
              </a:rPr>
              <a:t>SNS </a:t>
            </a:r>
            <a:r>
              <a:rPr lang="ja-JP" altLang="en-US" sz="950">
                <a:solidFill>
                  <a:srgbClr val="E97F00"/>
                </a:solidFill>
                <a:latin typeface="+mn-ea"/>
              </a:rPr>
              <a:t>■</a:t>
            </a:r>
            <a:r>
              <a:rPr lang="ja-JP" altLang="en-US" sz="950">
                <a:latin typeface="+mn-ea"/>
              </a:rPr>
              <a:t> </a:t>
            </a:r>
            <a:r>
              <a:rPr lang="it-IT" altLang="ja-JP" sz="950" dirty="0">
                <a:latin typeface="+mn-ea"/>
              </a:rPr>
              <a:t>SNS</a:t>
            </a:r>
            <a:r>
              <a:rPr lang="ja-JP" altLang="en-US" sz="950">
                <a:latin typeface="+mn-ea"/>
              </a:rPr>
              <a:t>を通じて届く新聞メディアの情報</a:t>
            </a:r>
          </a:p>
          <a:p>
            <a:pPr algn="just">
              <a:lnSpc>
                <a:spcPct val="170000"/>
              </a:lnSpc>
            </a:pPr>
            <a:r>
              <a:rPr lang="ja-JP" altLang="en-US" sz="950">
                <a:solidFill>
                  <a:srgbClr val="E97F00"/>
                </a:solidFill>
                <a:latin typeface="+mn-ea"/>
              </a:rPr>
              <a:t>■</a:t>
            </a:r>
            <a:r>
              <a:rPr lang="ja-JP" altLang="en-US" sz="950">
                <a:latin typeface="+mn-ea"/>
              </a:rPr>
              <a:t>新聞広告</a:t>
            </a:r>
            <a:r>
              <a:rPr lang="en-US" altLang="ja-JP" sz="950" dirty="0">
                <a:latin typeface="+mn-ea"/>
              </a:rPr>
              <a:t>×</a:t>
            </a:r>
            <a:r>
              <a:rPr lang="ja-JP" altLang="en-US" sz="950">
                <a:latin typeface="+mn-ea"/>
              </a:rPr>
              <a:t>ネットで理解促進・信頼性向上</a:t>
            </a:r>
          </a:p>
        </p:txBody>
      </p:sp>
      <p:pic>
        <p:nvPicPr>
          <p:cNvPr id="7" name="図 6" descr="ダイアグラム が含まれている画像&#10;&#10;AI 生成コンテンツは誤りを含む可能性があります。">
            <a:extLst>
              <a:ext uri="{FF2B5EF4-FFF2-40B4-BE49-F238E27FC236}">
                <a16:creationId xmlns:a16="http://schemas.microsoft.com/office/drawing/2014/main" xmlns="" id="{0EDF0079-F9CC-F6EB-5599-D7F36846EBF2}"/>
              </a:ext>
            </a:extLst>
          </p:cNvPr>
          <p:cNvPicPr>
            <a:picLocks noChangeAspect="1"/>
          </p:cNvPicPr>
          <p:nvPr/>
        </p:nvPicPr>
        <p:blipFill>
          <a:blip r:embed="rId4"/>
          <a:stretch>
            <a:fillRect/>
          </a:stretch>
        </p:blipFill>
        <p:spPr>
          <a:xfrm>
            <a:off x="8153266" y="5467193"/>
            <a:ext cx="1282700" cy="1371600"/>
          </a:xfrm>
          <a:prstGeom prst="rect">
            <a:avLst/>
          </a:prstGeom>
        </p:spPr>
      </p:pic>
    </p:spTree>
    <p:extLst>
      <p:ext uri="{BB962C8B-B14F-4D97-AF65-F5344CB8AC3E}">
        <p14:creationId xmlns:p14="http://schemas.microsoft.com/office/powerpoint/2010/main" val="85001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E14D8D06-4F39-C848-AF08-9B4A8F078AD1}"/>
              </a:ext>
            </a:extLst>
          </p:cNvPr>
          <p:cNvSpPr txBox="1"/>
          <p:nvPr/>
        </p:nvSpPr>
        <p:spPr>
          <a:xfrm>
            <a:off x="3988904" y="286492"/>
            <a:ext cx="6077886" cy="1279389"/>
          </a:xfrm>
          <a:prstGeom prst="rect">
            <a:avLst/>
          </a:prstGeom>
          <a:noFill/>
        </p:spPr>
        <p:txBody>
          <a:bodyPr wrap="square" lIns="0" tIns="0" rIns="0" bIns="0" rtlCol="0">
            <a:spAutoFit/>
          </a:bodyPr>
          <a:lstStyle/>
          <a:p>
            <a:pPr algn="just">
              <a:lnSpc>
                <a:spcPct val="145000"/>
              </a:lnSpc>
            </a:pPr>
            <a:r>
              <a:rPr lang="ja-JP" altLang="en-US" sz="970" b="1" spc="-10">
                <a:latin typeface="Yu Gothic" panose="020B0400000000000000" pitchFamily="34" charset="-128"/>
                <a:ea typeface="Yu Gothic" panose="020B0400000000000000" pitchFamily="34" charset="-128"/>
              </a:rPr>
              <a:t>メディアの印象・評価で重視する項目と実際の評価から新聞メディアとネット・</a:t>
            </a:r>
            <a:r>
              <a:rPr lang="it-IT" altLang="ja-JP" sz="970" b="1" spc="-10" dirty="0">
                <a:latin typeface="Yu Gothic" panose="020B0400000000000000" pitchFamily="34" charset="-128"/>
                <a:ea typeface="Yu Gothic" panose="020B0400000000000000" pitchFamily="34" charset="-128"/>
              </a:rPr>
              <a:t>SNS</a:t>
            </a:r>
            <a:r>
              <a:rPr lang="ja-JP" altLang="en-US" sz="970" b="1" spc="-10">
                <a:latin typeface="Yu Gothic" panose="020B0400000000000000" pitchFamily="34" charset="-128"/>
                <a:ea typeface="Yu Gothic" panose="020B0400000000000000" pitchFamily="34" charset="-128"/>
              </a:rPr>
              <a:t>の関係をみると、生活者がメディアに対し最も重視する「情報が正確で信頼性が高い」をはじめ、「安心できる」「中立・公正である」「情報が整理されている」「バランスよく情報が得られる」「情報が詳しい」「世の中の動きを幅広く捉えている」といった項目で新聞メディアはネット、</a:t>
            </a:r>
            <a:r>
              <a:rPr lang="it-IT" altLang="ja-JP" sz="970" b="1" spc="-10" dirty="0">
                <a:latin typeface="Yu Gothic" panose="020B0400000000000000" pitchFamily="34" charset="-128"/>
                <a:ea typeface="Yu Gothic" panose="020B0400000000000000" pitchFamily="34" charset="-128"/>
              </a:rPr>
              <a:t>SNS</a:t>
            </a:r>
            <a:r>
              <a:rPr lang="ja-JP" altLang="en-US" sz="970" b="1" spc="-10">
                <a:latin typeface="Yu Gothic" panose="020B0400000000000000" pitchFamily="34" charset="-128"/>
                <a:ea typeface="Yu Gothic" panose="020B0400000000000000" pitchFamily="34" charset="-128"/>
              </a:rPr>
              <a:t>より高いスコアとなりました。これに対しネットや</a:t>
            </a:r>
            <a:r>
              <a:rPr lang="it-IT" altLang="ja-JP" sz="970" b="1" spc="-10" dirty="0">
                <a:latin typeface="Yu Gothic" panose="020B0400000000000000" pitchFamily="34" charset="-128"/>
                <a:ea typeface="Yu Gothic" panose="020B0400000000000000" pitchFamily="34" charset="-128"/>
              </a:rPr>
              <a:t>SNS</a:t>
            </a:r>
            <a:r>
              <a:rPr lang="ja-JP" altLang="en-US" sz="970" b="1" spc="-10">
                <a:latin typeface="Yu Gothic" panose="020B0400000000000000" pitchFamily="34" charset="-128"/>
                <a:ea typeface="Yu Gothic" panose="020B0400000000000000" pitchFamily="34" charset="-128"/>
              </a:rPr>
              <a:t>は「日常生活に役立つ」「自分の視野を広げてくれる」「親しみやすい」といった項目で新聞メディアよりスコアが高く、新聞メディアとネットはそれぞれの特長を補完し合う関係にあることがうかがえます。</a:t>
            </a:r>
            <a:endParaRPr lang="ja-JP" altLang="en-US" sz="970" b="1" spc="-10" dirty="0">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xmlns="" id="{7A289945-97D5-B817-65A3-68F0F0DB95FC}"/>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4</a:t>
            </a:r>
            <a:endParaRPr kumimoji="1" lang="ja-JP" altLang="en-US" sz="1000"/>
          </a:p>
        </p:txBody>
      </p:sp>
      <p:sp>
        <p:nvSpPr>
          <p:cNvPr id="3" name="テキスト ボックス 2">
            <a:extLst>
              <a:ext uri="{FF2B5EF4-FFF2-40B4-BE49-F238E27FC236}">
                <a16:creationId xmlns:a16="http://schemas.microsoft.com/office/drawing/2014/main" xmlns="" id="{CE9E3934-758A-B551-5208-04197F86A797}"/>
              </a:ext>
            </a:extLst>
          </p:cNvPr>
          <p:cNvSpPr txBox="1"/>
          <p:nvPr/>
        </p:nvSpPr>
        <p:spPr>
          <a:xfrm>
            <a:off x="555503" y="788565"/>
            <a:ext cx="3538325" cy="758669"/>
          </a:xfrm>
          <a:prstGeom prst="rect">
            <a:avLst/>
          </a:prstGeom>
          <a:noFill/>
        </p:spPr>
        <p:txBody>
          <a:bodyPr wrap="square" lIns="0" tIns="0" rIns="0" bIns="0" rtlCol="0" anchor="t">
            <a:spAutoFit/>
          </a:bodyPr>
          <a:lstStyle/>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補完性のある</a:t>
            </a:r>
          </a:p>
          <a:p>
            <a:pPr algn="just">
              <a:lnSpc>
                <a:spcPct val="130000"/>
              </a:lnSpc>
            </a:pPr>
            <a:r>
              <a:rPr lang="ja-JP" altLang="en-US" sz="1900" b="1" spc="20">
                <a:solidFill>
                  <a:srgbClr val="FB7F00"/>
                </a:solidFill>
                <a:latin typeface="Yu Gothic" panose="020B0400000000000000" pitchFamily="34" charset="-128"/>
                <a:ea typeface="Yu Gothic" panose="020B0400000000000000" pitchFamily="34" charset="-128"/>
              </a:rPr>
              <a:t>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アとネ</a:t>
            </a:r>
            <a:r>
              <a:rPr lang="ja-JP" altLang="en-US" sz="1900" b="1" spc="-300">
                <a:solidFill>
                  <a:srgbClr val="FB7F00"/>
                </a:solidFill>
                <a:latin typeface="Yu Gothic" panose="020B0400000000000000" pitchFamily="34" charset="-128"/>
                <a:ea typeface="Yu Gothic" panose="020B0400000000000000" pitchFamily="34" charset="-128"/>
              </a:rPr>
              <a:t>ット</a:t>
            </a:r>
            <a:r>
              <a:rPr lang="ja-JP" altLang="en-US" sz="1900" b="1" spc="20">
                <a:solidFill>
                  <a:srgbClr val="FB7F00"/>
                </a:solidFill>
                <a:latin typeface="Yu Gothic" panose="020B0400000000000000" pitchFamily="34" charset="-128"/>
                <a:ea typeface="Yu Gothic" panose="020B0400000000000000" pitchFamily="34" charset="-128"/>
              </a:rPr>
              <a:t>・</a:t>
            </a:r>
            <a:r>
              <a:rPr lang="it-IT" altLang="ja-JP" sz="1900" b="1" spc="20" dirty="0">
                <a:solidFill>
                  <a:srgbClr val="FB7F00"/>
                </a:solidFill>
                <a:latin typeface="Yu Gothic" panose="020B0400000000000000" pitchFamily="34" charset="-128"/>
                <a:ea typeface="Yu Gothic" panose="020B0400000000000000" pitchFamily="34" charset="-128"/>
              </a:rPr>
              <a:t>SNS</a:t>
            </a:r>
            <a:endParaRPr lang="ja-JP" altLang="en-US" sz="1900" b="1" spc="20">
              <a:solidFill>
                <a:srgbClr val="FB7F00"/>
              </a:solidFill>
              <a:latin typeface="Yu Gothic" panose="020B0400000000000000" pitchFamily="34" charset="-128"/>
              <a:ea typeface="Yu Gothic" panose="020B0400000000000000" pitchFamily="34" charset="-128"/>
            </a:endParaRPr>
          </a:p>
        </p:txBody>
      </p:sp>
      <p:pic>
        <p:nvPicPr>
          <p:cNvPr id="4" name="図 3" descr="グラフ, レーダー チャート&#10;&#10;AI 生成コンテンツは誤りを含む可能性があります。">
            <a:extLst>
              <a:ext uri="{FF2B5EF4-FFF2-40B4-BE49-F238E27FC236}">
                <a16:creationId xmlns:a16="http://schemas.microsoft.com/office/drawing/2014/main" xmlns="" id="{7F6430F0-5E11-163D-FAEC-512C20B619EE}"/>
              </a:ext>
            </a:extLst>
          </p:cNvPr>
          <p:cNvPicPr>
            <a:picLocks noChangeAspect="1"/>
          </p:cNvPicPr>
          <p:nvPr/>
        </p:nvPicPr>
        <p:blipFill>
          <a:blip r:embed="rId3"/>
          <a:stretch>
            <a:fillRect/>
          </a:stretch>
        </p:blipFill>
        <p:spPr>
          <a:xfrm>
            <a:off x="3527303" y="2084732"/>
            <a:ext cx="6781800" cy="4775200"/>
          </a:xfrm>
          <a:prstGeom prst="rect">
            <a:avLst/>
          </a:prstGeom>
        </p:spPr>
      </p:pic>
      <p:pic>
        <p:nvPicPr>
          <p:cNvPr id="5" name="図 4" descr="テーブル&#10;&#10;AI 生成コンテンツは誤りを含む可能性があります。">
            <a:extLst>
              <a:ext uri="{FF2B5EF4-FFF2-40B4-BE49-F238E27FC236}">
                <a16:creationId xmlns:a16="http://schemas.microsoft.com/office/drawing/2014/main" xmlns="" id="{6618D0FF-5EB6-CD03-5148-68AF848ADEDA}"/>
              </a:ext>
            </a:extLst>
          </p:cNvPr>
          <p:cNvPicPr>
            <a:picLocks noChangeAspect="1"/>
          </p:cNvPicPr>
          <p:nvPr/>
        </p:nvPicPr>
        <p:blipFill>
          <a:blip r:embed="rId4"/>
          <a:stretch>
            <a:fillRect/>
          </a:stretch>
        </p:blipFill>
        <p:spPr>
          <a:xfrm>
            <a:off x="563892" y="2084732"/>
            <a:ext cx="2971800" cy="4775200"/>
          </a:xfrm>
          <a:prstGeom prst="rect">
            <a:avLst/>
          </a:prstGeom>
        </p:spPr>
      </p:pic>
    </p:spTree>
    <p:extLst>
      <p:ext uri="{BB962C8B-B14F-4D97-AF65-F5344CB8AC3E}">
        <p14:creationId xmlns:p14="http://schemas.microsoft.com/office/powerpoint/2010/main" val="390336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08D936B3-DACD-585A-25F5-5A2839D95C33}"/>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5</a:t>
            </a:r>
            <a:endParaRPr kumimoji="1" lang="ja-JP" altLang="en-US" sz="1000"/>
          </a:p>
        </p:txBody>
      </p:sp>
      <p:sp>
        <p:nvSpPr>
          <p:cNvPr id="3" name="テキスト ボックス 2">
            <a:extLst>
              <a:ext uri="{FF2B5EF4-FFF2-40B4-BE49-F238E27FC236}">
                <a16:creationId xmlns:a16="http://schemas.microsoft.com/office/drawing/2014/main" xmlns="" id="{B516E21B-18AD-8782-D50C-A3C1E2797F5E}"/>
              </a:ext>
            </a:extLst>
          </p:cNvPr>
          <p:cNvSpPr txBox="1"/>
          <p:nvPr/>
        </p:nvSpPr>
        <p:spPr>
          <a:xfrm>
            <a:off x="5579165" y="291549"/>
            <a:ext cx="4487702" cy="1279389"/>
          </a:xfrm>
          <a:prstGeom prst="rect">
            <a:avLst/>
          </a:prstGeom>
          <a:noFill/>
        </p:spPr>
        <p:txBody>
          <a:bodyPr wrap="square" lIns="0" tIns="0" rIns="0" bIns="0" rtlCol="0">
            <a:spAutoFit/>
          </a:bodyPr>
          <a:lstStyle/>
          <a:p>
            <a:pPr algn="just">
              <a:lnSpc>
                <a:spcPct val="145000"/>
              </a:lnSpc>
            </a:pP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で新聞メディアの記事や広告を撮影した画像やリンクなどの投稿を見聞きしたことがある「ネット・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利用者」は</a:t>
            </a:r>
            <a:r>
              <a:rPr lang="en-US" altLang="ja-JP" sz="970" b="1" spc="-20" dirty="0">
                <a:latin typeface="Yu Gothic" panose="020B0400000000000000" pitchFamily="34" charset="-128"/>
                <a:ea typeface="Yu Gothic" panose="020B0400000000000000" pitchFamily="34" charset="-128"/>
              </a:rPr>
              <a:t>44.4</a:t>
            </a:r>
            <a:r>
              <a:rPr lang="ja-JP" altLang="en-US" sz="970" b="1" spc="-20">
                <a:latin typeface="Yu Gothic" panose="020B0400000000000000" pitchFamily="34" charset="-128"/>
                <a:ea typeface="Yu Gothic" panose="020B0400000000000000" pitchFamily="34" charset="-128"/>
              </a:rPr>
              <a:t>％で、こうした投稿、シェアを自身でしたことがある人も</a:t>
            </a:r>
            <a:r>
              <a:rPr lang="en-US" altLang="ja-JP" sz="970" b="1" spc="-20" dirty="0">
                <a:latin typeface="Yu Gothic" panose="020B0400000000000000" pitchFamily="34" charset="-128"/>
                <a:ea typeface="Yu Gothic" panose="020B0400000000000000" pitchFamily="34" charset="-128"/>
              </a:rPr>
              <a:t>9.1</a:t>
            </a:r>
            <a:r>
              <a:rPr lang="ja-JP" altLang="en-US" sz="970" b="1" spc="-20">
                <a:latin typeface="Yu Gothic" panose="020B0400000000000000" pitchFamily="34" charset="-128"/>
                <a:ea typeface="Yu Gothic" panose="020B0400000000000000" pitchFamily="34" charset="-128"/>
              </a:rPr>
              <a:t>％います。若年層を中心に幅広い年代で新聞に関する</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上の投稿を閲覧した経験があり、シェア、投稿したりする人がいることも分かりました。</a:t>
            </a:r>
            <a:r>
              <a:rPr lang="en-US" altLang="ja-JP" sz="970" b="1" spc="-20" dirty="0">
                <a:latin typeface="Yu Gothic" panose="020B0400000000000000" pitchFamily="34" charset="-128"/>
                <a:ea typeface="Yu Gothic" panose="020B0400000000000000" pitchFamily="34" charset="-128"/>
              </a:rPr>
              <a:t>10</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40</a:t>
            </a:r>
            <a:r>
              <a:rPr lang="ja-JP" altLang="en-US" sz="970" b="1" spc="-20">
                <a:latin typeface="Yu Gothic" panose="020B0400000000000000" pitchFamily="34" charset="-128"/>
                <a:ea typeface="Yu Gothic" panose="020B0400000000000000" pitchFamily="34" charset="-128"/>
              </a:rPr>
              <a:t>代の若い世代でも</a:t>
            </a:r>
            <a:r>
              <a:rPr lang="en-US" altLang="ja-JP" sz="970" b="1" spc="-20" dirty="0">
                <a:latin typeface="Yu Gothic" panose="020B0400000000000000" pitchFamily="34" charset="-128"/>
                <a:ea typeface="Yu Gothic" panose="020B0400000000000000" pitchFamily="34" charset="-128"/>
              </a:rPr>
              <a:t>4</a:t>
            </a:r>
            <a:r>
              <a:rPr lang="ja-JP" altLang="en-US" sz="970" b="1" spc="-20">
                <a:latin typeface="Yu Gothic" panose="020B0400000000000000" pitchFamily="34" charset="-128"/>
                <a:ea typeface="Yu Gothic" panose="020B0400000000000000" pitchFamily="34" charset="-128"/>
              </a:rPr>
              <a:t>割前後の人々が、</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を通じ新聞メディアの記事・広告に触れており、その広がりがうかがえます。</a:t>
            </a:r>
          </a:p>
        </p:txBody>
      </p:sp>
      <p:sp useBgFill="1">
        <p:nvSpPr>
          <p:cNvPr id="5" name="テキスト ボックス 4">
            <a:extLst>
              <a:ext uri="{FF2B5EF4-FFF2-40B4-BE49-F238E27FC236}">
                <a16:creationId xmlns:a16="http://schemas.microsoft.com/office/drawing/2014/main" xmlns="" id="{011333CD-833E-F4F8-E9AE-674429ED8B52}"/>
              </a:ext>
            </a:extLst>
          </p:cNvPr>
          <p:cNvSpPr txBox="1"/>
          <p:nvPr/>
        </p:nvSpPr>
        <p:spPr>
          <a:xfrm>
            <a:off x="555503" y="788564"/>
            <a:ext cx="4281540" cy="733086"/>
          </a:xfrm>
          <a:prstGeom prst="rect">
            <a:avLst/>
          </a:prstGeom>
        </p:spPr>
        <p:txBody>
          <a:bodyPr wrap="square" lIns="0" tIns="0" rIns="0" bIns="0" rtlCol="0" anchor="t">
            <a:spAutoFit/>
          </a:bodyPr>
          <a:lstStyle/>
          <a:p>
            <a:pPr algn="just">
              <a:lnSpc>
                <a:spcPct val="130000"/>
              </a:lnSpc>
            </a:pPr>
            <a:endParaRPr lang="it-IT" altLang="ja-JP" sz="1900" b="1" spc="20" dirty="0">
              <a:solidFill>
                <a:srgbClr val="FB7F00"/>
              </a:solidFill>
              <a:latin typeface="Yu Gothic" panose="020B0400000000000000" pitchFamily="34" charset="-128"/>
              <a:ea typeface="Yu Gothic" panose="020B0400000000000000" pitchFamily="34" charset="-128"/>
            </a:endParaRPr>
          </a:p>
          <a:p>
            <a:pPr algn="just">
              <a:lnSpc>
                <a:spcPct val="130000"/>
              </a:lnSpc>
            </a:pPr>
            <a:r>
              <a:rPr lang="it-IT" altLang="ja-JP" sz="1900" b="1" spc="20" dirty="0">
                <a:solidFill>
                  <a:srgbClr val="FB7F00"/>
                </a:solidFill>
                <a:latin typeface="Yu Gothic" panose="020B0400000000000000" pitchFamily="34" charset="-128"/>
                <a:ea typeface="Yu Gothic" panose="020B0400000000000000" pitchFamily="34" charset="-128"/>
              </a:rPr>
              <a:t>SNS</a:t>
            </a:r>
            <a:r>
              <a:rPr lang="ja-JP" altLang="en-US" sz="1900" b="1" spc="20">
                <a:solidFill>
                  <a:srgbClr val="FB7F00"/>
                </a:solidFill>
                <a:latin typeface="Yu Gothic" panose="020B0400000000000000" pitchFamily="34" charset="-128"/>
                <a:ea typeface="Yu Gothic" panose="020B0400000000000000" pitchFamily="34" charset="-128"/>
              </a:rPr>
              <a:t>を通じて届く新聞メ</a:t>
            </a:r>
            <a:r>
              <a:rPr lang="ja-JP" altLang="en-US" sz="1900" b="1" spc="-150">
                <a:solidFill>
                  <a:srgbClr val="FB7F00"/>
                </a:solidFill>
                <a:latin typeface="Yu Gothic" panose="020B0400000000000000" pitchFamily="34" charset="-128"/>
                <a:ea typeface="Yu Gothic" panose="020B0400000000000000" pitchFamily="34" charset="-128"/>
              </a:rPr>
              <a:t>ディ</a:t>
            </a:r>
            <a:r>
              <a:rPr lang="ja-JP" altLang="en-US" sz="1900" b="1" spc="20">
                <a:solidFill>
                  <a:srgbClr val="FB7F00"/>
                </a:solidFill>
                <a:latin typeface="Yu Gothic" panose="020B0400000000000000" pitchFamily="34" charset="-128"/>
                <a:ea typeface="Yu Gothic" panose="020B0400000000000000" pitchFamily="34" charset="-128"/>
              </a:rPr>
              <a:t>アの情報</a:t>
            </a:r>
          </a:p>
        </p:txBody>
      </p:sp>
      <p:pic>
        <p:nvPicPr>
          <p:cNvPr id="8" name="図 7" descr="タイムライン&#10;&#10;AI 生成コンテンツは誤りを含む可能性があります。">
            <a:extLst>
              <a:ext uri="{FF2B5EF4-FFF2-40B4-BE49-F238E27FC236}">
                <a16:creationId xmlns:a16="http://schemas.microsoft.com/office/drawing/2014/main" xmlns="" id="{7E529293-AD5F-3257-2365-B03EBC1D4BE8}"/>
              </a:ext>
            </a:extLst>
          </p:cNvPr>
          <p:cNvPicPr>
            <a:picLocks noChangeAspect="1"/>
          </p:cNvPicPr>
          <p:nvPr/>
        </p:nvPicPr>
        <p:blipFill>
          <a:blip r:embed="rId3"/>
          <a:stretch>
            <a:fillRect/>
          </a:stretch>
        </p:blipFill>
        <p:spPr>
          <a:xfrm>
            <a:off x="751158" y="2084386"/>
            <a:ext cx="9149102" cy="4929363"/>
          </a:xfrm>
          <a:prstGeom prst="rect">
            <a:avLst/>
          </a:prstGeom>
        </p:spPr>
      </p:pic>
    </p:spTree>
    <p:extLst>
      <p:ext uri="{BB962C8B-B14F-4D97-AF65-F5344CB8AC3E}">
        <p14:creationId xmlns:p14="http://schemas.microsoft.com/office/powerpoint/2010/main" val="92573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xmlns="" id="{C1934F6B-C8D8-4E4E-91B8-74AB70860FBD}"/>
              </a:ext>
            </a:extLst>
          </p:cNvPr>
          <p:cNvSpPr txBox="1"/>
          <p:nvPr/>
        </p:nvSpPr>
        <p:spPr>
          <a:xfrm>
            <a:off x="7203091" y="7789496"/>
            <a:ext cx="2870277" cy="107850"/>
          </a:xfrm>
          <a:prstGeom prst="rect">
            <a:avLst/>
          </a:prstGeom>
          <a:noFill/>
        </p:spPr>
        <p:txBody>
          <a:bodyPr wrap="square" lIns="0" tIns="0" rIns="0" bIns="0" rtlCol="0">
            <a:spAutoFit/>
          </a:bodyPr>
          <a:lstStyle/>
          <a:p>
            <a:pPr>
              <a:lnSpc>
                <a:spcPct val="125000"/>
              </a:lnSpc>
            </a:pPr>
            <a:r>
              <a:rPr lang="en-US" altLang="ja-JP" sz="590" dirty="0">
                <a:latin typeface="Meiryo" panose="020B0604030504040204" pitchFamily="34" charset="-128"/>
                <a:ea typeface="Meiryo" panose="020B0604030504040204" pitchFamily="34" charset="-128"/>
              </a:rPr>
              <a:t>※</a:t>
            </a:r>
            <a:r>
              <a:rPr lang="ja-JP" altLang="en-US" sz="590">
                <a:latin typeface="Meiryo" panose="020B0604030504040204" pitchFamily="34" charset="-128"/>
                <a:ea typeface="Meiryo" panose="020B0604030504040204" pitchFamily="34" charset="-128"/>
              </a:rPr>
              <a:t>四捨五入のため、スコアの合計が</a:t>
            </a:r>
            <a:r>
              <a:rPr lang="en-US" altLang="ja-JP" sz="590" dirty="0">
                <a:latin typeface="Meiryo" panose="020B0604030504040204" pitchFamily="34" charset="-128"/>
                <a:ea typeface="Meiryo" panose="020B0604030504040204" pitchFamily="34" charset="-128"/>
              </a:rPr>
              <a:t>100</a:t>
            </a:r>
            <a:r>
              <a:rPr lang="ja-JP" altLang="en-US" sz="590">
                <a:latin typeface="Meiryo" panose="020B0604030504040204" pitchFamily="34" charset="-128"/>
                <a:ea typeface="Meiryo" panose="020B0604030504040204" pitchFamily="34" charset="-128"/>
              </a:rPr>
              <a:t>にならない場合があります</a:t>
            </a:r>
          </a:p>
        </p:txBody>
      </p:sp>
      <p:sp>
        <p:nvSpPr>
          <p:cNvPr id="2" name="テキスト ボックス 1">
            <a:extLst>
              <a:ext uri="{FF2B5EF4-FFF2-40B4-BE49-F238E27FC236}">
                <a16:creationId xmlns:a16="http://schemas.microsoft.com/office/drawing/2014/main" xmlns="" id="{1F7A9761-1863-D7E9-EDEA-6C9AE4B36EAB}"/>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6</a:t>
            </a:r>
            <a:endParaRPr kumimoji="1" lang="ja-JP" altLang="en-US" sz="1000"/>
          </a:p>
        </p:txBody>
      </p:sp>
      <p:sp>
        <p:nvSpPr>
          <p:cNvPr id="4" name="テキスト ボックス 3">
            <a:extLst>
              <a:ext uri="{FF2B5EF4-FFF2-40B4-BE49-F238E27FC236}">
                <a16:creationId xmlns:a16="http://schemas.microsoft.com/office/drawing/2014/main" xmlns="" id="{A61B05C1-E75E-6CED-C0FF-904501E25522}"/>
              </a:ext>
            </a:extLst>
          </p:cNvPr>
          <p:cNvSpPr txBox="1"/>
          <p:nvPr/>
        </p:nvSpPr>
        <p:spPr>
          <a:xfrm>
            <a:off x="555503" y="1169965"/>
            <a:ext cx="2938468" cy="771621"/>
          </a:xfrm>
          <a:prstGeom prst="rect">
            <a:avLst/>
          </a:prstGeom>
          <a:noFill/>
        </p:spPr>
        <p:txBody>
          <a:bodyPr wrap="square" lIns="0" tIns="0" rIns="0" bIns="0" rtlCol="0" anchor="t">
            <a:spAutoFit/>
          </a:bodyPr>
          <a:lstStyle/>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新聞広告</a:t>
            </a:r>
            <a:r>
              <a:rPr lang="en-US" altLang="ja-JP" sz="2000" b="1" spc="20" dirty="0">
                <a:solidFill>
                  <a:srgbClr val="FB7F00"/>
                </a:solidFill>
                <a:latin typeface="Yu Gothic" panose="020B0400000000000000" pitchFamily="34" charset="-128"/>
                <a:ea typeface="Yu Gothic" panose="020B0400000000000000" pitchFamily="34" charset="-128"/>
              </a:rPr>
              <a:t>×</a:t>
            </a:r>
            <a:r>
              <a:rPr lang="ja-JP" altLang="en-US" sz="2000" b="1" spc="20">
                <a:solidFill>
                  <a:srgbClr val="FB7F00"/>
                </a:solidFill>
                <a:latin typeface="Yu Gothic" panose="020B0400000000000000" pitchFamily="34" charset="-128"/>
                <a:ea typeface="Yu Gothic" panose="020B0400000000000000" pitchFamily="34" charset="-128"/>
              </a:rPr>
              <a:t>ネ</a:t>
            </a:r>
            <a:r>
              <a:rPr lang="ja-JP" altLang="en-US" sz="2000" b="1" spc="-300">
                <a:solidFill>
                  <a:srgbClr val="FB7F00"/>
                </a:solidFill>
                <a:latin typeface="Yu Gothic" panose="020B0400000000000000" pitchFamily="34" charset="-128"/>
                <a:ea typeface="Yu Gothic" panose="020B0400000000000000" pitchFamily="34" charset="-128"/>
              </a:rPr>
              <a:t>ッ</a:t>
            </a:r>
            <a:r>
              <a:rPr lang="ja-JP" altLang="en-US" sz="2000" b="1" spc="20">
                <a:solidFill>
                  <a:srgbClr val="FB7F00"/>
                </a:solidFill>
                <a:latin typeface="Yu Gothic" panose="020B0400000000000000" pitchFamily="34" charset="-128"/>
                <a:ea typeface="Yu Gothic" panose="020B0400000000000000" pitchFamily="34" charset="-128"/>
              </a:rPr>
              <a:t>トで</a:t>
            </a:r>
          </a:p>
          <a:p>
            <a:pPr algn="just">
              <a:lnSpc>
                <a:spcPct val="130000"/>
              </a:lnSpc>
            </a:pPr>
            <a:r>
              <a:rPr lang="ja-JP" altLang="en-US" sz="2000" b="1" spc="30">
                <a:solidFill>
                  <a:srgbClr val="FB7F00"/>
                </a:solidFill>
                <a:latin typeface="Yu Gothic" panose="020B0400000000000000" pitchFamily="34" charset="-128"/>
                <a:ea typeface="Yu Gothic" panose="020B0400000000000000" pitchFamily="34" charset="-128"/>
              </a:rPr>
              <a:t>理解促</a:t>
            </a:r>
            <a:r>
              <a:rPr lang="ja-JP" altLang="en-US" sz="2000" b="1" spc="-150">
                <a:solidFill>
                  <a:srgbClr val="FB7F00"/>
                </a:solidFill>
                <a:latin typeface="Yu Gothic" panose="020B0400000000000000" pitchFamily="34" charset="-128"/>
                <a:ea typeface="Yu Gothic" panose="020B0400000000000000" pitchFamily="34" charset="-128"/>
              </a:rPr>
              <a:t>進・</a:t>
            </a:r>
            <a:r>
              <a:rPr lang="ja-JP" altLang="en-US" sz="2000" b="1" spc="30">
                <a:solidFill>
                  <a:srgbClr val="FB7F00"/>
                </a:solidFill>
                <a:latin typeface="Yu Gothic" panose="020B0400000000000000" pitchFamily="34" charset="-128"/>
                <a:ea typeface="Yu Gothic" panose="020B0400000000000000" pitchFamily="34" charset="-128"/>
              </a:rPr>
              <a:t>信頼性向上</a:t>
            </a:r>
          </a:p>
        </p:txBody>
      </p:sp>
      <p:sp>
        <p:nvSpPr>
          <p:cNvPr id="12" name="テキスト ボックス 11">
            <a:extLst>
              <a:ext uri="{FF2B5EF4-FFF2-40B4-BE49-F238E27FC236}">
                <a16:creationId xmlns:a16="http://schemas.microsoft.com/office/drawing/2014/main" xmlns="" id="{C16ADA26-9E0E-3D32-C534-8BA3B2F5D1A3}"/>
              </a:ext>
            </a:extLst>
          </p:cNvPr>
          <p:cNvSpPr txBox="1"/>
          <p:nvPr/>
        </p:nvSpPr>
        <p:spPr>
          <a:xfrm>
            <a:off x="555503" y="2164125"/>
            <a:ext cx="2591958" cy="2474139"/>
          </a:xfrm>
          <a:prstGeom prst="rect">
            <a:avLst/>
          </a:prstGeom>
          <a:noFill/>
        </p:spPr>
        <p:txBody>
          <a:bodyPr wrap="square" lIns="0" tIns="0" rIns="0" bIns="0" rtlCol="0">
            <a:spAutoFit/>
          </a:bodyPr>
          <a:lstStyle/>
          <a:p>
            <a:pPr algn="just">
              <a:lnSpc>
                <a:spcPct val="152000"/>
              </a:lnSpc>
            </a:pPr>
            <a:r>
              <a:rPr lang="ja-JP" altLang="en-US" sz="970" b="1" spc="-20">
                <a:latin typeface="Yu Gothic" panose="020B0400000000000000" pitchFamily="34" charset="-128"/>
                <a:ea typeface="Yu Gothic" panose="020B0400000000000000" pitchFamily="34" charset="-128"/>
              </a:rPr>
              <a:t>インターネットで記事や広告を見た後に、各メディア（「紙の新聞」「地上波・</a:t>
            </a:r>
            <a:r>
              <a:rPr lang="it-IT" altLang="ja-JP" sz="970" b="1" spc="-20" dirty="0">
                <a:latin typeface="Yu Gothic" panose="020B0400000000000000" pitchFamily="34" charset="-128"/>
                <a:ea typeface="Yu Gothic" panose="020B0400000000000000" pitchFamily="34" charset="-128"/>
              </a:rPr>
              <a:t>BS</a:t>
            </a:r>
            <a:r>
              <a:rPr lang="ja-JP" altLang="it-IT" sz="970" b="1" spc="-20">
                <a:latin typeface="Yu Gothic" panose="020B0400000000000000" pitchFamily="34" charset="-128"/>
                <a:ea typeface="Yu Gothic" panose="020B0400000000000000" pitchFamily="34" charset="-128"/>
              </a:rPr>
              <a:t>・</a:t>
            </a:r>
            <a:r>
              <a:rPr lang="it-IT" altLang="ja-JP" sz="970" b="1" spc="-20" dirty="0">
                <a:latin typeface="Yu Gothic" panose="020B0400000000000000" pitchFamily="34" charset="-128"/>
                <a:ea typeface="Yu Gothic" panose="020B0400000000000000" pitchFamily="34" charset="-128"/>
              </a:rPr>
              <a:t>CS</a:t>
            </a:r>
            <a:r>
              <a:rPr lang="ja-JP" altLang="en-US" sz="970" b="1" spc="-20">
                <a:latin typeface="Yu Gothic" panose="020B0400000000000000" pitchFamily="34" charset="-128"/>
                <a:ea typeface="Yu Gothic" panose="020B0400000000000000" pitchFamily="34" charset="-128"/>
              </a:rPr>
              <a:t>などのテレビ」など）の広告で同じ情報に触れた時の感じ方を尋ねました。マス４媒体それぞれに週１日以上接触している人をメディアごとに比べると、紙の新聞広告を見て「理解が増す」と答えた人は</a:t>
            </a:r>
            <a:r>
              <a:rPr lang="en-US" altLang="ja-JP" sz="970" b="1" spc="-20" dirty="0">
                <a:latin typeface="Yu Gothic" panose="020B0400000000000000" pitchFamily="34" charset="-128"/>
                <a:ea typeface="Yu Gothic" panose="020B0400000000000000" pitchFamily="34" charset="-128"/>
              </a:rPr>
              <a:t>35.0</a:t>
            </a:r>
            <a:r>
              <a:rPr lang="ja-JP" altLang="en-US" sz="970" b="1" spc="-20">
                <a:latin typeface="Yu Gothic" panose="020B0400000000000000" pitchFamily="34" charset="-128"/>
                <a:ea typeface="Yu Gothic" panose="020B0400000000000000" pitchFamily="34" charset="-128"/>
              </a:rPr>
              <a:t>％、「信頼性が増す」と答えた人は</a:t>
            </a:r>
            <a:r>
              <a:rPr lang="en-US" altLang="ja-JP" sz="970" b="1" spc="-20" dirty="0">
                <a:latin typeface="Yu Gothic" panose="020B0400000000000000" pitchFamily="34" charset="-128"/>
                <a:ea typeface="Yu Gothic" panose="020B0400000000000000" pitchFamily="34" charset="-128"/>
              </a:rPr>
              <a:t>31.6</a:t>
            </a:r>
            <a:r>
              <a:rPr lang="ja-JP" altLang="en-US" sz="970" b="1" spc="-20">
                <a:latin typeface="Yu Gothic" panose="020B0400000000000000" pitchFamily="34" charset="-128"/>
                <a:ea typeface="Yu Gothic" panose="020B0400000000000000" pitchFamily="34" charset="-128"/>
              </a:rPr>
              <a:t>％で、最も高い評価を得ています。新聞メディアとネットを組み合わせることでそれぞれの媒体特性を生かし、広告の訴求力を高めることが期待できます。</a:t>
            </a:r>
            <a:endParaRPr lang="ja-JP" altLang="en-US" sz="970" b="1" spc="-20" dirty="0">
              <a:latin typeface="Yu Gothic" panose="020B0400000000000000" pitchFamily="34" charset="-128"/>
              <a:ea typeface="Yu Gothic" panose="020B0400000000000000" pitchFamily="34" charset="-128"/>
            </a:endParaRPr>
          </a:p>
        </p:txBody>
      </p:sp>
      <p:pic>
        <p:nvPicPr>
          <p:cNvPr id="8" name="図 7" descr="タイムライン&#10;&#10;AI 生成コンテンツは誤りを含む可能性があります。">
            <a:extLst>
              <a:ext uri="{FF2B5EF4-FFF2-40B4-BE49-F238E27FC236}">
                <a16:creationId xmlns:a16="http://schemas.microsoft.com/office/drawing/2014/main" xmlns="" id="{4DE9D8BC-9BBB-D0FD-4590-A3365D7C6DAC}"/>
              </a:ext>
            </a:extLst>
          </p:cNvPr>
          <p:cNvPicPr>
            <a:picLocks noChangeAspect="1"/>
          </p:cNvPicPr>
          <p:nvPr/>
        </p:nvPicPr>
        <p:blipFill>
          <a:blip r:embed="rId3"/>
          <a:stretch>
            <a:fillRect/>
          </a:stretch>
        </p:blipFill>
        <p:spPr>
          <a:xfrm>
            <a:off x="4023369" y="638803"/>
            <a:ext cx="6070600" cy="6324600"/>
          </a:xfrm>
          <a:prstGeom prst="rect">
            <a:avLst/>
          </a:prstGeom>
        </p:spPr>
      </p:pic>
    </p:spTree>
    <p:extLst>
      <p:ext uri="{BB962C8B-B14F-4D97-AF65-F5344CB8AC3E}">
        <p14:creationId xmlns:p14="http://schemas.microsoft.com/office/powerpoint/2010/main" val="11791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A1BB3426-A80F-031B-AF0B-599BE9401DE3}"/>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7</a:t>
            </a:r>
            <a:endParaRPr kumimoji="1" lang="ja-JP" altLang="en-US" sz="1000"/>
          </a:p>
        </p:txBody>
      </p:sp>
      <p:sp>
        <p:nvSpPr>
          <p:cNvPr id="6" name="テキスト ボックス 5">
            <a:extLst>
              <a:ext uri="{FF2B5EF4-FFF2-40B4-BE49-F238E27FC236}">
                <a16:creationId xmlns:a16="http://schemas.microsoft.com/office/drawing/2014/main" xmlns="" id="{F6E82996-E938-157A-5B83-83759CD8D390}"/>
              </a:ext>
            </a:extLst>
          </p:cNvPr>
          <p:cNvSpPr txBox="1"/>
          <p:nvPr/>
        </p:nvSpPr>
        <p:spPr>
          <a:xfrm>
            <a:off x="3009943" y="3771512"/>
            <a:ext cx="3602891" cy="1214820"/>
          </a:xfrm>
          <a:prstGeom prst="rect">
            <a:avLst/>
          </a:prstGeom>
          <a:noFill/>
        </p:spPr>
        <p:txBody>
          <a:bodyPr wrap="square" lIns="0" tIns="0" rIns="0" bIns="0" rtlCol="0">
            <a:spAutoFit/>
          </a:bodyPr>
          <a:lstStyle/>
          <a:p>
            <a:pPr algn="just">
              <a:lnSpc>
                <a:spcPct val="170000"/>
              </a:lnSpc>
            </a:pPr>
            <a:r>
              <a:rPr lang="ja-JP" altLang="en-US" sz="950">
                <a:solidFill>
                  <a:srgbClr val="E97F00"/>
                </a:solidFill>
                <a:latin typeface="+mn-ea"/>
              </a:rPr>
              <a:t>■</a:t>
            </a:r>
            <a:r>
              <a:rPr lang="en-US" altLang="ja-JP" sz="950" dirty="0">
                <a:solidFill>
                  <a:srgbClr val="E97F00"/>
                </a:solidFill>
                <a:latin typeface="+mn-ea"/>
              </a:rPr>
              <a:t> </a:t>
            </a:r>
            <a:r>
              <a:rPr lang="ja-JP" altLang="en-US" sz="950">
                <a:latin typeface="+mn-ea"/>
              </a:rPr>
              <a:t>未来志向・社会貢献感度の高い「新聞、ネット・</a:t>
            </a:r>
            <a:r>
              <a:rPr lang="it-IT" altLang="ja-JP" sz="950" dirty="0">
                <a:latin typeface="+mn-ea"/>
              </a:rPr>
              <a:t>SNS</a:t>
            </a:r>
            <a:r>
              <a:rPr lang="ja-JP" altLang="en-US" sz="950">
                <a:latin typeface="+mn-ea"/>
              </a:rPr>
              <a:t>利用者」</a:t>
            </a:r>
          </a:p>
          <a:p>
            <a:pPr algn="just">
              <a:lnSpc>
                <a:spcPct val="170000"/>
              </a:lnSpc>
            </a:pPr>
            <a:r>
              <a:rPr lang="ja-JP" altLang="en-US" sz="950">
                <a:solidFill>
                  <a:srgbClr val="E97F00"/>
                </a:solidFill>
                <a:latin typeface="+mn-ea"/>
              </a:rPr>
              <a:t>■</a:t>
            </a:r>
            <a:r>
              <a:rPr lang="ja-JP" altLang="en-US" sz="950">
                <a:latin typeface="+mn-ea"/>
              </a:rPr>
              <a:t> 企業姿勢を商品・サービス選択時に参考</a:t>
            </a:r>
          </a:p>
          <a:p>
            <a:pPr algn="just">
              <a:lnSpc>
                <a:spcPct val="170000"/>
              </a:lnSpc>
            </a:pPr>
            <a:r>
              <a:rPr lang="ja-JP" altLang="en-US" sz="950">
                <a:solidFill>
                  <a:srgbClr val="E97F00"/>
                </a:solidFill>
                <a:latin typeface="+mn-ea"/>
              </a:rPr>
              <a:t>■</a:t>
            </a:r>
            <a:r>
              <a:rPr lang="ja-JP" altLang="en-US" sz="950">
                <a:latin typeface="+mn-ea"/>
              </a:rPr>
              <a:t> 情報の質を重視する「新聞、ネット・</a:t>
            </a:r>
            <a:r>
              <a:rPr lang="it-IT" altLang="ja-JP" sz="950" dirty="0">
                <a:latin typeface="+mn-ea"/>
              </a:rPr>
              <a:t>SNS</a:t>
            </a:r>
            <a:r>
              <a:rPr lang="ja-JP" altLang="en-US" sz="950">
                <a:latin typeface="+mn-ea"/>
              </a:rPr>
              <a:t>利用者」</a:t>
            </a:r>
          </a:p>
          <a:p>
            <a:pPr algn="just">
              <a:lnSpc>
                <a:spcPct val="170000"/>
              </a:lnSpc>
            </a:pPr>
            <a:r>
              <a:rPr lang="ja-JP" altLang="en-US" sz="950">
                <a:solidFill>
                  <a:srgbClr val="E97F00"/>
                </a:solidFill>
                <a:latin typeface="+mn-ea"/>
              </a:rPr>
              <a:t>■</a:t>
            </a:r>
            <a:r>
              <a:rPr lang="ja-JP" altLang="en-US" sz="950">
                <a:latin typeface="+mn-ea"/>
              </a:rPr>
              <a:t> 新聞を起点にネット・</a:t>
            </a:r>
            <a:r>
              <a:rPr lang="it-IT" altLang="ja-JP" sz="950" dirty="0">
                <a:latin typeface="+mn-ea"/>
              </a:rPr>
              <a:t>SNS</a:t>
            </a:r>
            <a:r>
              <a:rPr lang="ja-JP" altLang="en-US" sz="950">
                <a:latin typeface="+mn-ea"/>
              </a:rPr>
              <a:t>で情報収集</a:t>
            </a:r>
          </a:p>
          <a:p>
            <a:pPr algn="just">
              <a:lnSpc>
                <a:spcPct val="170000"/>
              </a:lnSpc>
            </a:pPr>
            <a:r>
              <a:rPr lang="ja-JP" altLang="en-US" sz="950">
                <a:solidFill>
                  <a:srgbClr val="E97F00"/>
                </a:solidFill>
                <a:latin typeface="+mn-ea"/>
              </a:rPr>
              <a:t>■</a:t>
            </a:r>
            <a:r>
              <a:rPr lang="ja-JP" altLang="en-US" sz="950">
                <a:latin typeface="+mn-ea"/>
              </a:rPr>
              <a:t> </a:t>
            </a:r>
            <a:r>
              <a:rPr lang="it-IT" altLang="ja-JP" sz="950" dirty="0">
                <a:latin typeface="+mn-ea"/>
              </a:rPr>
              <a:t>SNS</a:t>
            </a:r>
            <a:r>
              <a:rPr lang="ja-JP" altLang="en-US" sz="950">
                <a:latin typeface="+mn-ea"/>
              </a:rPr>
              <a:t>でも重視される新聞社の情報</a:t>
            </a:r>
          </a:p>
        </p:txBody>
      </p:sp>
      <p:sp>
        <p:nvSpPr>
          <p:cNvPr id="7" name="テキスト ボックス 6">
            <a:extLst>
              <a:ext uri="{FF2B5EF4-FFF2-40B4-BE49-F238E27FC236}">
                <a16:creationId xmlns:a16="http://schemas.microsoft.com/office/drawing/2014/main" xmlns="" id="{D426C120-3D56-DCCB-EFA3-07DEB34511EA}"/>
              </a:ext>
            </a:extLst>
          </p:cNvPr>
          <p:cNvSpPr txBox="1"/>
          <p:nvPr/>
        </p:nvSpPr>
        <p:spPr>
          <a:xfrm>
            <a:off x="3019568" y="2658501"/>
            <a:ext cx="5740119" cy="714298"/>
          </a:xfrm>
          <a:prstGeom prst="rect">
            <a:avLst/>
          </a:prstGeom>
          <a:noFill/>
        </p:spPr>
        <p:txBody>
          <a:bodyPr wrap="square" lIns="0" tIns="0" rIns="0" bIns="0" rtlCol="0">
            <a:spAutoFit/>
          </a:bodyPr>
          <a:lstStyle/>
          <a:p>
            <a:pPr algn="just">
              <a:lnSpc>
                <a:spcPct val="145000"/>
              </a:lnSpc>
            </a:pPr>
            <a:r>
              <a:rPr lang="ja-JP" altLang="en-US" sz="1100" b="1">
                <a:latin typeface="Yu Gothic" panose="020B0400000000000000" pitchFamily="34" charset="-128"/>
                <a:ea typeface="Yu Gothic" panose="020B0400000000000000" pitchFamily="34" charset="-128"/>
              </a:rPr>
              <a:t>生活者は必要とする情報の種類、時間などシーンに応じてメディアを使い分けています。生活者が活用しているメディアの組み合わせのうち、「新聞、ネット・</a:t>
            </a:r>
            <a:r>
              <a:rPr lang="it-IT" altLang="ja-JP" sz="1100" b="1" dirty="0">
                <a:latin typeface="Yu Gothic" panose="020B0400000000000000" pitchFamily="34" charset="-128"/>
                <a:ea typeface="Yu Gothic" panose="020B0400000000000000" pitchFamily="34" charset="-128"/>
              </a:rPr>
              <a:t>SNS</a:t>
            </a:r>
            <a:r>
              <a:rPr lang="ja-JP" altLang="en-US" sz="1100" b="1">
                <a:latin typeface="Yu Gothic" panose="020B0400000000000000" pitchFamily="34" charset="-128"/>
                <a:ea typeface="Yu Gothic" panose="020B0400000000000000" pitchFamily="34" charset="-128"/>
              </a:rPr>
              <a:t>利用者」「ネット・</a:t>
            </a:r>
            <a:r>
              <a:rPr lang="it-IT" altLang="ja-JP" sz="1100" b="1" dirty="0">
                <a:latin typeface="Yu Gothic" panose="020B0400000000000000" pitchFamily="34" charset="-128"/>
                <a:ea typeface="Yu Gothic" panose="020B0400000000000000" pitchFamily="34" charset="-128"/>
              </a:rPr>
              <a:t>SNS</a:t>
            </a:r>
            <a:r>
              <a:rPr lang="ja-JP" altLang="en-US" sz="1100" b="1">
                <a:latin typeface="Yu Gothic" panose="020B0400000000000000" pitchFamily="34" charset="-128"/>
                <a:ea typeface="Yu Gothic" panose="020B0400000000000000" pitchFamily="34" charset="-128"/>
              </a:rPr>
              <a:t>利用者」の行動や価値観などを紹介し、両者の特徴や違いを明らかにします。</a:t>
            </a:r>
          </a:p>
        </p:txBody>
      </p:sp>
      <p:sp>
        <p:nvSpPr>
          <p:cNvPr id="15" name="正方形/長方形 14">
            <a:extLst>
              <a:ext uri="{FF2B5EF4-FFF2-40B4-BE49-F238E27FC236}">
                <a16:creationId xmlns:a16="http://schemas.microsoft.com/office/drawing/2014/main" xmlns="" id="{94BD1560-0C0E-1010-AB27-275DE4B1F559}"/>
              </a:ext>
            </a:extLst>
          </p:cNvPr>
          <p:cNvSpPr/>
          <p:nvPr/>
        </p:nvSpPr>
        <p:spPr>
          <a:xfrm>
            <a:off x="3038818" y="5688531"/>
            <a:ext cx="6471037" cy="96165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a:p>
        </p:txBody>
      </p:sp>
      <p:sp>
        <p:nvSpPr>
          <p:cNvPr id="4" name="テキスト ボックス 3">
            <a:extLst>
              <a:ext uri="{FF2B5EF4-FFF2-40B4-BE49-F238E27FC236}">
                <a16:creationId xmlns:a16="http://schemas.microsoft.com/office/drawing/2014/main" xmlns="" id="{32008F5B-CB0C-8BD6-207C-8ECBC324F15C}"/>
              </a:ext>
            </a:extLst>
          </p:cNvPr>
          <p:cNvSpPr txBox="1"/>
          <p:nvPr/>
        </p:nvSpPr>
        <p:spPr>
          <a:xfrm>
            <a:off x="2781053" y="1713647"/>
            <a:ext cx="7697841" cy="577081"/>
          </a:xfrm>
          <a:prstGeom prst="rect">
            <a:avLst/>
          </a:prstGeom>
          <a:noFill/>
        </p:spPr>
        <p:txBody>
          <a:bodyPr wrap="square" lIns="0" tIns="0" rIns="0" bIns="0" rtlCol="0" anchor="t">
            <a:spAutoFit/>
          </a:bodyPr>
          <a:lstStyle/>
          <a:p>
            <a:pPr algn="just">
              <a:lnSpc>
                <a:spcPts val="4700"/>
              </a:lnSpc>
            </a:pPr>
            <a:r>
              <a:rPr lang="ja-JP" altLang="en-US" sz="3500" b="1">
                <a:solidFill>
                  <a:srgbClr val="FB7F00"/>
                </a:solidFill>
                <a:latin typeface="Yu Gothic" panose="020B0400000000000000" pitchFamily="34" charset="-128"/>
                <a:ea typeface="Yu Gothic" panose="020B0400000000000000" pitchFamily="34" charset="-128"/>
              </a:rPr>
              <a:t>「新聞</a:t>
            </a:r>
            <a:r>
              <a:rPr lang="ja-JP" altLang="en-US" sz="3500" b="1" kern="600" spc="-1000">
                <a:solidFill>
                  <a:srgbClr val="FB7F00"/>
                </a:solidFill>
                <a:latin typeface="Yu Gothic" panose="020B0400000000000000" pitchFamily="34" charset="-128"/>
                <a:ea typeface="Yu Gothic" panose="020B0400000000000000" pitchFamily="34" charset="-128"/>
              </a:rPr>
              <a:t>、</a:t>
            </a:r>
            <a:r>
              <a:rPr lang="ja-JP" altLang="en-US" sz="3500" b="1" spc="-600">
                <a:solidFill>
                  <a:srgbClr val="FB7F00"/>
                </a:solidFill>
                <a:latin typeface="Yu Gothic" panose="020B0400000000000000" pitchFamily="34" charset="-128"/>
                <a:ea typeface="Yu Gothic" panose="020B0400000000000000" pitchFamily="34" charset="-128"/>
              </a:rPr>
              <a:t>ネッ</a:t>
            </a:r>
            <a:r>
              <a:rPr lang="ja-JP" altLang="en-US" sz="3500" b="1" spc="-1000">
                <a:solidFill>
                  <a:srgbClr val="FB7F00"/>
                </a:solidFill>
                <a:latin typeface="Yu Gothic" panose="020B0400000000000000" pitchFamily="34" charset="-128"/>
                <a:ea typeface="Yu Gothic" panose="020B0400000000000000" pitchFamily="34" charset="-128"/>
              </a:rPr>
              <a:t>ト</a:t>
            </a:r>
            <a:r>
              <a:rPr lang="ja-JP" altLang="en-US" sz="3500" b="1" spc="-600">
                <a:solidFill>
                  <a:srgbClr val="FB7F00"/>
                </a:solidFill>
                <a:latin typeface="Yu Gothic" panose="020B0400000000000000" pitchFamily="34" charset="-128"/>
                <a:ea typeface="Yu Gothic" panose="020B0400000000000000" pitchFamily="34" charset="-128"/>
              </a:rPr>
              <a:t>・</a:t>
            </a:r>
            <a:r>
              <a:rPr lang="it-IT" altLang="ja-JP" sz="3500" b="1" dirty="0">
                <a:solidFill>
                  <a:srgbClr val="FB7F00"/>
                </a:solidFill>
                <a:latin typeface="Yu Gothic" panose="020B0400000000000000" pitchFamily="34" charset="-128"/>
                <a:ea typeface="Yu Gothic" panose="020B0400000000000000" pitchFamily="34" charset="-128"/>
              </a:rPr>
              <a:t>SNS</a:t>
            </a:r>
            <a:r>
              <a:rPr lang="ja-JP" altLang="en-US" sz="3500" b="1">
                <a:solidFill>
                  <a:srgbClr val="FB7F00"/>
                </a:solidFill>
                <a:latin typeface="Yu Gothic" panose="020B0400000000000000" pitchFamily="34" charset="-128"/>
                <a:ea typeface="Yu Gothic" panose="020B0400000000000000" pitchFamily="34" charset="-128"/>
              </a:rPr>
              <a:t>利用者</a:t>
            </a:r>
            <a:r>
              <a:rPr lang="ja-JP" altLang="en-US" sz="3500" b="1" spc="-1000">
                <a:solidFill>
                  <a:srgbClr val="FB7F00"/>
                </a:solidFill>
                <a:latin typeface="Yu Gothic" panose="020B0400000000000000" pitchFamily="34" charset="-128"/>
                <a:ea typeface="Yu Gothic" panose="020B0400000000000000" pitchFamily="34" charset="-128"/>
              </a:rPr>
              <a:t>」</a:t>
            </a:r>
            <a:r>
              <a:rPr lang="ja-JP" altLang="en-US" sz="3500" b="1">
                <a:solidFill>
                  <a:srgbClr val="FB7F00"/>
                </a:solidFill>
                <a:latin typeface="Yu Gothic" panose="020B0400000000000000" pitchFamily="34" charset="-128"/>
                <a:ea typeface="Yu Gothic" panose="020B0400000000000000" pitchFamily="34" charset="-128"/>
              </a:rPr>
              <a:t>の特徴</a:t>
            </a:r>
          </a:p>
        </p:txBody>
      </p:sp>
      <p:sp>
        <p:nvSpPr>
          <p:cNvPr id="8" name="テキスト ボックス 7">
            <a:extLst>
              <a:ext uri="{FF2B5EF4-FFF2-40B4-BE49-F238E27FC236}">
                <a16:creationId xmlns:a16="http://schemas.microsoft.com/office/drawing/2014/main" xmlns="" id="{F2B7ADCF-C75D-97D6-928E-4ABBC81BDA68}"/>
              </a:ext>
            </a:extLst>
          </p:cNvPr>
          <p:cNvSpPr txBox="1"/>
          <p:nvPr/>
        </p:nvSpPr>
        <p:spPr>
          <a:xfrm>
            <a:off x="3221603" y="5841299"/>
            <a:ext cx="6471037" cy="650756"/>
          </a:xfrm>
          <a:prstGeom prst="rect">
            <a:avLst/>
          </a:prstGeom>
          <a:noFill/>
        </p:spPr>
        <p:txBody>
          <a:bodyPr wrap="square" lIns="0" tIns="0" rIns="0" bIns="0" rtlCol="0">
            <a:spAutoFit/>
          </a:bodyPr>
          <a:lstStyle/>
          <a:p>
            <a:pPr>
              <a:lnSpc>
                <a:spcPct val="135000"/>
              </a:lnSpc>
            </a:pPr>
            <a:r>
              <a:rPr lang="ja-JP" altLang="en-US" sz="820" spc="-30">
                <a:latin typeface="+mn-ea"/>
              </a:rPr>
              <a:t>この章では生活者の新聞、インターネット・</a:t>
            </a:r>
            <a:r>
              <a:rPr lang="it-IT" altLang="ja-JP" sz="820" spc="-30" dirty="0">
                <a:latin typeface="+mn-ea"/>
              </a:rPr>
              <a:t>SNS</a:t>
            </a:r>
            <a:r>
              <a:rPr lang="ja-JP" altLang="en-US" sz="820" spc="-30">
                <a:latin typeface="+mn-ea"/>
              </a:rPr>
              <a:t>の接触状況の組み合わせごとに分けた２グループを軸に分析しています。 </a:t>
            </a:r>
            <a:endParaRPr lang="en-US" altLang="ja-JP" sz="820" spc="-30" dirty="0">
              <a:latin typeface="+mn-ea"/>
            </a:endParaRPr>
          </a:p>
          <a:p>
            <a:pPr>
              <a:lnSpc>
                <a:spcPct val="135000"/>
              </a:lnSpc>
            </a:pPr>
            <a:r>
              <a:rPr lang="en-US" altLang="ja-JP" sz="740" spc="-30" dirty="0">
                <a:latin typeface="+mn-ea"/>
              </a:rPr>
              <a:t>•</a:t>
            </a:r>
            <a:r>
              <a:rPr lang="ja-JP" altLang="en-US" sz="740" spc="-30">
                <a:latin typeface="+mn-ea"/>
              </a:rPr>
              <a:t>新聞、ネット・</a:t>
            </a:r>
            <a:r>
              <a:rPr lang="en-US" altLang="ja-JP" sz="740" spc="-30" dirty="0">
                <a:latin typeface="+mn-ea"/>
              </a:rPr>
              <a:t>SNS</a:t>
            </a:r>
            <a:r>
              <a:rPr lang="ja-JP" altLang="en-US" sz="740" spc="-30">
                <a:latin typeface="+mn-ea"/>
              </a:rPr>
              <a:t>利用者＝テレビの利用状況にかかわらず、新聞（紙の新聞、電子版・オンライン版）とインターネット・</a:t>
            </a:r>
            <a:r>
              <a:rPr lang="en-US" altLang="ja-JP" sz="740" spc="-30" dirty="0">
                <a:latin typeface="+mn-ea"/>
              </a:rPr>
              <a:t>SNS</a:t>
            </a:r>
            <a:r>
              <a:rPr lang="ja-JP" altLang="en-US" sz="740" spc="-30">
                <a:latin typeface="+mn-ea"/>
              </a:rPr>
              <a:t>を毎日利用している人</a:t>
            </a:r>
          </a:p>
          <a:p>
            <a:pPr>
              <a:lnSpc>
                <a:spcPct val="135000"/>
              </a:lnSpc>
              <a:spcAft>
                <a:spcPts val="300"/>
              </a:spcAft>
            </a:pPr>
            <a:r>
              <a:rPr lang="en-US" altLang="ja-JP" sz="740" spc="-30" dirty="0">
                <a:latin typeface="+mn-ea"/>
              </a:rPr>
              <a:t>•</a:t>
            </a:r>
            <a:r>
              <a:rPr lang="ja-JP" altLang="en-US" sz="740" spc="-30">
                <a:latin typeface="+mn-ea"/>
              </a:rPr>
              <a:t>ネット・</a:t>
            </a:r>
            <a:r>
              <a:rPr lang="en-US" altLang="ja-JP" sz="740" spc="-30" dirty="0">
                <a:latin typeface="+mn-ea"/>
              </a:rPr>
              <a:t>SNS</a:t>
            </a:r>
            <a:r>
              <a:rPr lang="ja-JP" altLang="en-US" sz="740" spc="-30">
                <a:latin typeface="+mn-ea"/>
              </a:rPr>
              <a:t>利用者＝新聞とテレビは毎日使わないが、ネット・</a:t>
            </a:r>
            <a:r>
              <a:rPr lang="en-US" altLang="ja-JP" sz="740" spc="-30" dirty="0">
                <a:latin typeface="+mn-ea"/>
              </a:rPr>
              <a:t>SNS</a:t>
            </a:r>
            <a:r>
              <a:rPr lang="ja-JP" altLang="en-US" sz="740" spc="-30">
                <a:latin typeface="+mn-ea"/>
              </a:rPr>
              <a:t>を毎日利用している人</a:t>
            </a:r>
          </a:p>
          <a:p>
            <a:pPr>
              <a:lnSpc>
                <a:spcPct val="135000"/>
              </a:lnSpc>
            </a:pPr>
            <a:r>
              <a:rPr lang="en-US" altLang="ja-JP" sz="700" spc="-30" dirty="0">
                <a:latin typeface="+mn-ea"/>
              </a:rPr>
              <a:t>※</a:t>
            </a:r>
            <a:r>
              <a:rPr lang="ja-JP" altLang="en-US" sz="700" spc="-30">
                <a:latin typeface="+mn-ea"/>
              </a:rPr>
              <a:t>四捨五入のため、スコアの合計が</a:t>
            </a:r>
            <a:r>
              <a:rPr lang="en-US" altLang="ja-JP" sz="700" spc="-30" dirty="0">
                <a:latin typeface="+mn-ea"/>
              </a:rPr>
              <a:t>100</a:t>
            </a:r>
            <a:r>
              <a:rPr lang="ja-JP" altLang="en-US" sz="700" spc="-30">
                <a:latin typeface="+mn-ea"/>
              </a:rPr>
              <a:t>にならない場合があります</a:t>
            </a:r>
          </a:p>
        </p:txBody>
      </p:sp>
    </p:spTree>
    <p:extLst>
      <p:ext uri="{BB962C8B-B14F-4D97-AF65-F5344CB8AC3E}">
        <p14:creationId xmlns:p14="http://schemas.microsoft.com/office/powerpoint/2010/main" val="133751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06E616C3-8DCB-6137-4888-EA7A478F4BBB}"/>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8</a:t>
            </a:r>
            <a:endParaRPr kumimoji="1" lang="ja-JP" altLang="en-US" sz="1000"/>
          </a:p>
        </p:txBody>
      </p:sp>
      <p:sp>
        <p:nvSpPr>
          <p:cNvPr id="4" name="テキスト ボックス 3">
            <a:extLst>
              <a:ext uri="{FF2B5EF4-FFF2-40B4-BE49-F238E27FC236}">
                <a16:creationId xmlns:a16="http://schemas.microsoft.com/office/drawing/2014/main" xmlns="" id="{7AF5A5C5-0082-BAB1-C1AD-E75A0905C9D6}"/>
              </a:ext>
            </a:extLst>
          </p:cNvPr>
          <p:cNvSpPr txBox="1"/>
          <p:nvPr/>
        </p:nvSpPr>
        <p:spPr>
          <a:xfrm>
            <a:off x="555503" y="2606887"/>
            <a:ext cx="2591958" cy="3835665"/>
          </a:xfrm>
          <a:prstGeom prst="rect">
            <a:avLst/>
          </a:prstGeom>
          <a:noFill/>
        </p:spPr>
        <p:txBody>
          <a:bodyPr wrap="square" lIns="0" tIns="0" rIns="0" bIns="0" rtlCol="0">
            <a:spAutoFit/>
          </a:bodyPr>
          <a:lstStyle/>
          <a:p>
            <a:pPr algn="just">
              <a:lnSpc>
                <a:spcPct val="152000"/>
              </a:lnSpc>
            </a:pPr>
            <a:r>
              <a:rPr lang="ja-JP" altLang="en-US" sz="970" b="1" spc="-20">
                <a:latin typeface="Yu Gothic" panose="020B0400000000000000" pitchFamily="34" charset="-128"/>
                <a:ea typeface="Yu Gothic" panose="020B0400000000000000" pitchFamily="34" charset="-128"/>
              </a:rPr>
              <a:t>「新聞</a:t>
            </a:r>
            <a:r>
              <a:rPr lang="ja-JP" altLang="en-US" sz="970" b="1" spc="-150">
                <a:latin typeface="Yu Gothic" panose="020B0400000000000000" pitchFamily="34" charset="-128"/>
                <a:ea typeface="Yu Gothic" panose="020B0400000000000000" pitchFamily="34" charset="-128"/>
              </a:rPr>
              <a:t>、ネット・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利用者」は高い社会意識と未来志向を有していることが明らかになりました。特に、選挙への投票率が「ネット・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利用者」と比較して約</a:t>
            </a:r>
            <a:r>
              <a:rPr lang="en-US" altLang="ja-JP" sz="970" b="1" spc="-20" dirty="0">
                <a:latin typeface="Yu Gothic" panose="020B0400000000000000" pitchFamily="34" charset="-128"/>
                <a:ea typeface="Yu Gothic" panose="020B0400000000000000" pitchFamily="34" charset="-128"/>
              </a:rPr>
              <a:t>20</a:t>
            </a:r>
            <a:r>
              <a:rPr lang="ja-JP" altLang="en-US" sz="970" b="1" spc="-20">
                <a:latin typeface="Yu Gothic" panose="020B0400000000000000" pitchFamily="34" charset="-128"/>
                <a:ea typeface="Yu Gothic" panose="020B0400000000000000" pitchFamily="34" charset="-128"/>
              </a:rPr>
              <a:t>ポイント高く</a:t>
            </a:r>
            <a:r>
              <a:rPr lang="ja-JP" altLang="en-US" sz="970" b="1" spc="-10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「企業の環境対策</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「次世代の社会</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「ボランティア」への関心においても大きな開きが見られました。また</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「健康</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「防災」に関する意識も高く、そして他者伝播性の面でも「他人の情報に左右されずに決断できる</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「いろいろな工夫を生活の中で実践している」ことが読み取れます。</a:t>
            </a:r>
          </a:p>
          <a:p>
            <a:pPr algn="just">
              <a:lnSpc>
                <a:spcPct val="152000"/>
              </a:lnSpc>
            </a:pPr>
            <a:r>
              <a:rPr lang="ja-JP" altLang="en-US" sz="970" b="1" spc="-20">
                <a:latin typeface="Yu Gothic" panose="020B0400000000000000" pitchFamily="34" charset="-128"/>
                <a:ea typeface="Yu Gothic" panose="020B0400000000000000" pitchFamily="34" charset="-128"/>
              </a:rPr>
              <a:t>「新聞、ネット・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は企業の社会的な責任や持続可能性への取り組みを重視しており、企業のパーパスに共感しやすい層であると考えられます。企業が自社の存在意義を明確に示し、社会貢献活動などを積極的に発信することで、この層との共感を深め、ブランドイメージ向上につなげることが期待できます。</a:t>
            </a:r>
          </a:p>
        </p:txBody>
      </p:sp>
      <p:sp>
        <p:nvSpPr>
          <p:cNvPr id="9" name="テキスト ボックス 8">
            <a:extLst>
              <a:ext uri="{FF2B5EF4-FFF2-40B4-BE49-F238E27FC236}">
                <a16:creationId xmlns:a16="http://schemas.microsoft.com/office/drawing/2014/main" xmlns="" id="{E29014AE-15D7-D6ED-B363-BF36B7ECAEFD}"/>
              </a:ext>
            </a:extLst>
          </p:cNvPr>
          <p:cNvSpPr txBox="1"/>
          <p:nvPr/>
        </p:nvSpPr>
        <p:spPr>
          <a:xfrm>
            <a:off x="555503" y="1169965"/>
            <a:ext cx="2938468" cy="1171731"/>
          </a:xfrm>
          <a:prstGeom prst="rect">
            <a:avLst/>
          </a:prstGeom>
          <a:noFill/>
        </p:spPr>
        <p:txBody>
          <a:bodyPr wrap="square" lIns="0" tIns="0" rIns="0" bIns="0" rtlCol="0" anchor="t">
            <a:spAutoFit/>
          </a:bodyPr>
          <a:lstStyle/>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未来志</a:t>
            </a:r>
            <a:r>
              <a:rPr lang="ja-JP" altLang="en-US" sz="2000" b="1" spc="-150">
                <a:solidFill>
                  <a:srgbClr val="FB7F00"/>
                </a:solidFill>
                <a:latin typeface="Yu Gothic" panose="020B0400000000000000" pitchFamily="34" charset="-128"/>
                <a:ea typeface="Yu Gothic" panose="020B0400000000000000" pitchFamily="34" charset="-128"/>
              </a:rPr>
              <a:t>向・</a:t>
            </a:r>
            <a:r>
              <a:rPr lang="ja-JP" altLang="en-US" sz="2000" b="1" spc="20">
                <a:solidFill>
                  <a:srgbClr val="FB7F00"/>
                </a:solidFill>
                <a:latin typeface="Yu Gothic" panose="020B0400000000000000" pitchFamily="34" charset="-128"/>
                <a:ea typeface="Yu Gothic" panose="020B0400000000000000" pitchFamily="34" charset="-128"/>
              </a:rPr>
              <a:t>社会貢献</a:t>
            </a:r>
          </a:p>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感度の高</a:t>
            </a:r>
            <a:r>
              <a:rPr lang="ja-JP" altLang="en-US" sz="2000" b="1" spc="-300">
                <a:solidFill>
                  <a:srgbClr val="FB7F00"/>
                </a:solidFill>
                <a:latin typeface="Yu Gothic" panose="020B0400000000000000" pitchFamily="34" charset="-128"/>
                <a:ea typeface="Yu Gothic" panose="020B0400000000000000" pitchFamily="34" charset="-128"/>
              </a:rPr>
              <a:t>い</a:t>
            </a:r>
            <a:r>
              <a:rPr lang="ja-JP" altLang="en-US" sz="2000" b="1" spc="20">
                <a:solidFill>
                  <a:srgbClr val="FB7F00"/>
                </a:solidFill>
                <a:latin typeface="Yu Gothic" panose="020B0400000000000000" pitchFamily="34" charset="-128"/>
                <a:ea typeface="Yu Gothic" panose="020B0400000000000000" pitchFamily="34" charset="-128"/>
              </a:rPr>
              <a:t>「新聞、</a:t>
            </a:r>
          </a:p>
          <a:p>
            <a:pPr algn="just">
              <a:lnSpc>
                <a:spcPct val="130000"/>
              </a:lnSpc>
            </a:pPr>
            <a:r>
              <a:rPr lang="ja-JP" altLang="en-US" sz="2000" b="1" spc="-300">
                <a:solidFill>
                  <a:srgbClr val="FB7F00"/>
                </a:solidFill>
                <a:latin typeface="Yu Gothic" panose="020B0400000000000000" pitchFamily="34" charset="-128"/>
                <a:ea typeface="Yu Gothic" panose="020B0400000000000000" pitchFamily="34" charset="-128"/>
              </a:rPr>
              <a:t>ネット</a:t>
            </a:r>
            <a:r>
              <a:rPr lang="ja-JP" altLang="en-US" sz="2000" b="1" spc="20">
                <a:solidFill>
                  <a:srgbClr val="FB7F00"/>
                </a:solidFill>
                <a:latin typeface="Yu Gothic" panose="020B0400000000000000" pitchFamily="34" charset="-128"/>
                <a:ea typeface="Yu Gothic" panose="020B0400000000000000" pitchFamily="34" charset="-128"/>
              </a:rPr>
              <a:t>・</a:t>
            </a:r>
            <a:r>
              <a:rPr lang="it-IT" altLang="ja-JP" sz="2000" b="1" spc="20" dirty="0">
                <a:solidFill>
                  <a:srgbClr val="FB7F00"/>
                </a:solidFill>
                <a:latin typeface="Yu Gothic" panose="020B0400000000000000" pitchFamily="34" charset="-128"/>
                <a:ea typeface="Yu Gothic" panose="020B0400000000000000" pitchFamily="34" charset="-128"/>
              </a:rPr>
              <a:t>SNS</a:t>
            </a:r>
            <a:r>
              <a:rPr lang="ja-JP" altLang="en-US" sz="2000" b="1" spc="20">
                <a:solidFill>
                  <a:srgbClr val="FB7F00"/>
                </a:solidFill>
                <a:latin typeface="Yu Gothic" panose="020B0400000000000000" pitchFamily="34" charset="-128"/>
                <a:ea typeface="Yu Gothic" panose="020B0400000000000000" pitchFamily="34" charset="-128"/>
              </a:rPr>
              <a:t>利用者」</a:t>
            </a:r>
          </a:p>
        </p:txBody>
      </p:sp>
      <p:pic>
        <p:nvPicPr>
          <p:cNvPr id="11" name="図 10" descr="グラフ&#10;&#10;AI 生成コンテンツは誤りを含む可能性があります。">
            <a:extLst>
              <a:ext uri="{FF2B5EF4-FFF2-40B4-BE49-F238E27FC236}">
                <a16:creationId xmlns:a16="http://schemas.microsoft.com/office/drawing/2014/main" xmlns="" id="{41B0FF9E-769D-5E6E-E898-FA5CFEA838B8}"/>
              </a:ext>
            </a:extLst>
          </p:cNvPr>
          <p:cNvPicPr>
            <a:picLocks noChangeAspect="1"/>
          </p:cNvPicPr>
          <p:nvPr/>
        </p:nvPicPr>
        <p:blipFill>
          <a:blip r:embed="rId3"/>
          <a:stretch>
            <a:fillRect/>
          </a:stretch>
        </p:blipFill>
        <p:spPr>
          <a:xfrm>
            <a:off x="4128486" y="423826"/>
            <a:ext cx="6210300" cy="6781800"/>
          </a:xfrm>
          <a:prstGeom prst="rect">
            <a:avLst/>
          </a:prstGeom>
        </p:spPr>
      </p:pic>
    </p:spTree>
    <p:extLst>
      <p:ext uri="{BB962C8B-B14F-4D97-AF65-F5344CB8AC3E}">
        <p14:creationId xmlns:p14="http://schemas.microsoft.com/office/powerpoint/2010/main" val="403131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3454642-961C-EFDA-8B89-EA1763C9CEED}"/>
              </a:ext>
            </a:extLst>
          </p:cNvPr>
          <p:cNvSpPr txBox="1"/>
          <p:nvPr/>
        </p:nvSpPr>
        <p:spPr>
          <a:xfrm>
            <a:off x="10232198" y="7184360"/>
            <a:ext cx="212918" cy="246221"/>
          </a:xfrm>
          <a:prstGeom prst="rect">
            <a:avLst/>
          </a:prstGeom>
          <a:noFill/>
        </p:spPr>
        <p:txBody>
          <a:bodyPr wrap="square" rtlCol="0">
            <a:spAutoFit/>
          </a:bodyPr>
          <a:lstStyle/>
          <a:p>
            <a:pPr algn="ctr"/>
            <a:r>
              <a:rPr lang="en-US" altLang="ja-JP" sz="1000" dirty="0"/>
              <a:t>9</a:t>
            </a:r>
            <a:endParaRPr kumimoji="1" lang="ja-JP" altLang="en-US" sz="1000"/>
          </a:p>
        </p:txBody>
      </p:sp>
      <p:sp>
        <p:nvSpPr>
          <p:cNvPr id="4" name="テキスト ボックス 3">
            <a:extLst>
              <a:ext uri="{FF2B5EF4-FFF2-40B4-BE49-F238E27FC236}">
                <a16:creationId xmlns:a16="http://schemas.microsoft.com/office/drawing/2014/main" xmlns="" id="{2E8DFBC5-E3C7-BAE1-6110-65AF230B16B9}"/>
              </a:ext>
            </a:extLst>
          </p:cNvPr>
          <p:cNvSpPr txBox="1"/>
          <p:nvPr/>
        </p:nvSpPr>
        <p:spPr>
          <a:xfrm>
            <a:off x="555503" y="2164125"/>
            <a:ext cx="2591958" cy="3154903"/>
          </a:xfrm>
          <a:prstGeom prst="rect">
            <a:avLst/>
          </a:prstGeom>
          <a:noFill/>
        </p:spPr>
        <p:txBody>
          <a:bodyPr wrap="square" lIns="0" tIns="0" rIns="0" bIns="0" rtlCol="0">
            <a:spAutoFit/>
          </a:bodyPr>
          <a:lstStyle/>
          <a:p>
            <a:pPr algn="just">
              <a:lnSpc>
                <a:spcPct val="152000"/>
              </a:lnSpc>
            </a:pPr>
            <a:r>
              <a:rPr lang="ja-JP" altLang="en-US" sz="970" b="1" spc="-20">
                <a:latin typeface="Yu Gothic" panose="020B0400000000000000" pitchFamily="34" charset="-128"/>
                <a:ea typeface="Yu Gothic" panose="020B0400000000000000" pitchFamily="34" charset="-128"/>
              </a:rPr>
              <a:t>商品・サービスなどを選ぶ際の理由となる積極的な企業姿勢を尋ねたところ</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「防災・減災</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「地域振興</a:t>
            </a:r>
            <a:r>
              <a:rPr lang="ja-JP" altLang="en-US" sz="970" b="1" spc="-6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a:t>
            </a:r>
            <a:r>
              <a:rPr lang="en-US" altLang="ja-JP" sz="970" b="1" spc="-20" dirty="0">
                <a:latin typeface="Yu Gothic" panose="020B0400000000000000" pitchFamily="34" charset="-128"/>
                <a:ea typeface="Yu Gothic" panose="020B0400000000000000" pitchFamily="34" charset="-128"/>
              </a:rPr>
              <a:t>SDG</a:t>
            </a:r>
            <a:r>
              <a:rPr lang="en-US" altLang="ja-JP" sz="970" b="1" spc="-300" dirty="0">
                <a:latin typeface="Yu Gothic" panose="020B0400000000000000" pitchFamily="34" charset="-128"/>
                <a:ea typeface="Yu Gothic" panose="020B0400000000000000" pitchFamily="34" charset="-128"/>
              </a:rPr>
              <a:t>s</a:t>
            </a:r>
            <a:r>
              <a:rPr lang="ja-JP" altLang="it-IT" sz="970" b="1" spc="-2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持続可能な開発目標</a:t>
            </a:r>
            <a:r>
              <a:rPr lang="ja-JP" altLang="en-US" sz="970" b="1" spc="-300">
                <a:latin typeface="Yu Gothic" panose="020B0400000000000000" pitchFamily="34" charset="-128"/>
                <a:ea typeface="Yu Gothic" panose="020B0400000000000000" pitchFamily="34" charset="-128"/>
              </a:rPr>
              <a:t>）</a:t>
            </a:r>
            <a:r>
              <a:rPr lang="ja-JP" altLang="en-US" sz="970" b="1" spc="-20">
                <a:latin typeface="Yu Gothic" panose="020B0400000000000000" pitchFamily="34" charset="-128"/>
                <a:ea typeface="Yu Gothic" panose="020B0400000000000000" pitchFamily="34" charset="-128"/>
              </a:rPr>
              <a:t>」をはじめとした全６項目</a:t>
            </a:r>
            <a:r>
              <a:rPr lang="ja-JP" altLang="en-US" sz="970" b="1" spc="-300">
                <a:latin typeface="Yu Gothic" panose="020B0400000000000000" pitchFamily="34" charset="-128"/>
                <a:ea typeface="Yu Gothic" panose="020B0400000000000000" pitchFamily="34" charset="-128"/>
              </a:rPr>
              <a:t>で</a:t>
            </a:r>
            <a:r>
              <a:rPr lang="ja-JP" altLang="en-US" sz="970" b="1" spc="-20">
                <a:latin typeface="Yu Gothic" panose="020B0400000000000000" pitchFamily="34" charset="-128"/>
                <a:ea typeface="Yu Gothic" panose="020B0400000000000000" pitchFamily="34" charset="-128"/>
              </a:rPr>
              <a:t>「新聞、ネット・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利用者」は全体と「ネット・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利用者」のスコアよりも高いことがわかりました。特にカーボンニュートラル、脱炭素の取り組みは</a:t>
            </a:r>
            <a:r>
              <a:rPr lang="en-US" altLang="ja-JP" sz="970" b="1" spc="-20" dirty="0">
                <a:latin typeface="Yu Gothic" panose="020B0400000000000000" pitchFamily="34" charset="-128"/>
                <a:ea typeface="Yu Gothic" panose="020B0400000000000000" pitchFamily="34" charset="-128"/>
              </a:rPr>
              <a:t>20</a:t>
            </a:r>
            <a:r>
              <a:rPr lang="ja-JP" altLang="en-US" sz="970" b="1" spc="-20">
                <a:latin typeface="Yu Gothic" panose="020B0400000000000000" pitchFamily="34" charset="-128"/>
                <a:ea typeface="Yu Gothic" panose="020B0400000000000000" pitchFamily="34" charset="-128"/>
              </a:rPr>
              <a:t>ポイント程度高く、関心の高さがうかがえます。</a:t>
            </a:r>
          </a:p>
          <a:p>
            <a:pPr algn="just">
              <a:lnSpc>
                <a:spcPct val="152000"/>
              </a:lnSpc>
            </a:pPr>
            <a:r>
              <a:rPr lang="ja-JP" altLang="en-US" sz="970" b="1" spc="-20">
                <a:latin typeface="Yu Gothic" panose="020B0400000000000000" pitchFamily="34" charset="-128"/>
                <a:ea typeface="Yu Gothic" panose="020B0400000000000000" pitchFamily="34" charset="-128"/>
              </a:rPr>
              <a:t>未来志向・社会貢献などの感度が高い「新聞、ネット・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利用者」は、商品・サービスなどを選ぶ際に企業姿勢を参考にする様子がうかがえます。企業の取り組みを「新聞、ネット・</a:t>
            </a:r>
            <a:r>
              <a:rPr lang="it-IT" altLang="ja-JP" sz="970" b="1" spc="-20" dirty="0">
                <a:latin typeface="Yu Gothic" panose="020B0400000000000000" pitchFamily="34" charset="-128"/>
                <a:ea typeface="Yu Gothic" panose="020B0400000000000000" pitchFamily="34" charset="-128"/>
              </a:rPr>
              <a:t>SNS</a:t>
            </a:r>
            <a:r>
              <a:rPr lang="ja-JP" altLang="en-US" sz="970" b="1" spc="-20">
                <a:latin typeface="Yu Gothic" panose="020B0400000000000000" pitchFamily="34" charset="-128"/>
                <a:ea typeface="Yu Gothic" panose="020B0400000000000000" pitchFamily="34" charset="-128"/>
              </a:rPr>
              <a:t>利用者」に伝えることで、共感や親しみ、理解促進に結びつく可能性も考えられます。</a:t>
            </a:r>
          </a:p>
        </p:txBody>
      </p:sp>
      <p:sp>
        <p:nvSpPr>
          <p:cNvPr id="8" name="テキスト ボックス 7">
            <a:extLst>
              <a:ext uri="{FF2B5EF4-FFF2-40B4-BE49-F238E27FC236}">
                <a16:creationId xmlns:a16="http://schemas.microsoft.com/office/drawing/2014/main" xmlns="" id="{D8E44CBD-5338-8614-8C2D-4C62D177449D}"/>
              </a:ext>
            </a:extLst>
          </p:cNvPr>
          <p:cNvSpPr txBox="1"/>
          <p:nvPr/>
        </p:nvSpPr>
        <p:spPr>
          <a:xfrm>
            <a:off x="555503" y="1169965"/>
            <a:ext cx="2938468" cy="771621"/>
          </a:xfrm>
          <a:prstGeom prst="rect">
            <a:avLst/>
          </a:prstGeom>
          <a:noFill/>
        </p:spPr>
        <p:txBody>
          <a:bodyPr wrap="square" lIns="0" tIns="0" rIns="0" bIns="0" rtlCol="0" anchor="t">
            <a:spAutoFit/>
          </a:bodyPr>
          <a:lstStyle/>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企業姿勢を商品・</a:t>
            </a:r>
          </a:p>
          <a:p>
            <a:pPr algn="just">
              <a:lnSpc>
                <a:spcPct val="130000"/>
              </a:lnSpc>
            </a:pPr>
            <a:r>
              <a:rPr lang="ja-JP" altLang="en-US" sz="2000" b="1" spc="20">
                <a:solidFill>
                  <a:srgbClr val="FB7F00"/>
                </a:solidFill>
                <a:latin typeface="Yu Gothic" panose="020B0400000000000000" pitchFamily="34" charset="-128"/>
                <a:ea typeface="Yu Gothic" panose="020B0400000000000000" pitchFamily="34" charset="-128"/>
              </a:rPr>
              <a:t>サービス選択時に参考</a:t>
            </a:r>
          </a:p>
        </p:txBody>
      </p:sp>
      <p:pic>
        <p:nvPicPr>
          <p:cNvPr id="10" name="図 9" descr="グラフ, 棒グラフ&#10;&#10;AI 生成コンテンツは誤りを含む可能性があります。">
            <a:extLst>
              <a:ext uri="{FF2B5EF4-FFF2-40B4-BE49-F238E27FC236}">
                <a16:creationId xmlns:a16="http://schemas.microsoft.com/office/drawing/2014/main" xmlns="" id="{C8BF1B10-CA7A-C6C2-4473-2740A051A8E0}"/>
              </a:ext>
            </a:extLst>
          </p:cNvPr>
          <p:cNvPicPr>
            <a:picLocks noChangeAspect="1"/>
          </p:cNvPicPr>
          <p:nvPr/>
        </p:nvPicPr>
        <p:blipFill>
          <a:blip r:embed="rId3"/>
          <a:stretch>
            <a:fillRect/>
          </a:stretch>
        </p:blipFill>
        <p:spPr>
          <a:xfrm>
            <a:off x="4201467" y="553739"/>
            <a:ext cx="5956300" cy="6324600"/>
          </a:xfrm>
          <a:prstGeom prst="rect">
            <a:avLst/>
          </a:prstGeom>
        </p:spPr>
      </p:pic>
    </p:spTree>
    <p:extLst>
      <p:ext uri="{BB962C8B-B14F-4D97-AF65-F5344CB8AC3E}">
        <p14:creationId xmlns:p14="http://schemas.microsoft.com/office/powerpoint/2010/main" val="3178483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1362</TotalTime>
  <Words>2833</Words>
  <PresentationFormat>ユーザー設定</PresentationFormat>
  <Paragraphs>118</Paragraphs>
  <Slides>20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Meiryo</vt:lpstr>
      <vt:lpstr>游ゴシック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2025-02-27T04:00:43Z</cp:lastPrinted>
  <dcterms:created xsi:type="dcterms:W3CDTF">2023-04-17T01:27:42Z</dcterms:created>
  <dcterms:modified xsi:type="dcterms:W3CDTF">2026-03-18T00:10:56Z</dcterms:modified>
</cp:coreProperties>
</file>